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 id="2147483798" r:id="rId2"/>
  </p:sldMasterIdLst>
  <p:notesMasterIdLst>
    <p:notesMasterId r:id="rId155"/>
  </p:notesMasterIdLst>
  <p:sldIdLst>
    <p:sldId id="518" r:id="rId3"/>
    <p:sldId id="545" r:id="rId4"/>
    <p:sldId id="421" r:id="rId5"/>
    <p:sldId id="422" r:id="rId6"/>
    <p:sldId id="423" r:id="rId7"/>
    <p:sldId id="424" r:id="rId8"/>
    <p:sldId id="425" r:id="rId9"/>
    <p:sldId id="426" r:id="rId10"/>
    <p:sldId id="427" r:id="rId11"/>
    <p:sldId id="544" r:id="rId12"/>
    <p:sldId id="428" r:id="rId13"/>
    <p:sldId id="429" r:id="rId14"/>
    <p:sldId id="431" r:id="rId15"/>
    <p:sldId id="430" r:id="rId16"/>
    <p:sldId id="432" r:id="rId17"/>
    <p:sldId id="433" r:id="rId18"/>
    <p:sldId id="434" r:id="rId19"/>
    <p:sldId id="435" r:id="rId20"/>
    <p:sldId id="436" r:id="rId21"/>
    <p:sldId id="437" r:id="rId22"/>
    <p:sldId id="438" r:id="rId23"/>
    <p:sldId id="439" r:id="rId24"/>
    <p:sldId id="440" r:id="rId25"/>
    <p:sldId id="441" r:id="rId26"/>
    <p:sldId id="442" r:id="rId27"/>
    <p:sldId id="443" r:id="rId28"/>
    <p:sldId id="444" r:id="rId29"/>
    <p:sldId id="445" r:id="rId30"/>
    <p:sldId id="446" r:id="rId31"/>
    <p:sldId id="447" r:id="rId32"/>
    <p:sldId id="448" r:id="rId33"/>
    <p:sldId id="449" r:id="rId34"/>
    <p:sldId id="450" r:id="rId35"/>
    <p:sldId id="451" r:id="rId36"/>
    <p:sldId id="453" r:id="rId37"/>
    <p:sldId id="452" r:id="rId38"/>
    <p:sldId id="454" r:id="rId39"/>
    <p:sldId id="456" r:id="rId40"/>
    <p:sldId id="455" r:id="rId41"/>
    <p:sldId id="457" r:id="rId42"/>
    <p:sldId id="458" r:id="rId43"/>
    <p:sldId id="459" r:id="rId44"/>
    <p:sldId id="460" r:id="rId45"/>
    <p:sldId id="461" r:id="rId46"/>
    <p:sldId id="462" r:id="rId47"/>
    <p:sldId id="463" r:id="rId48"/>
    <p:sldId id="464" r:id="rId49"/>
    <p:sldId id="465" r:id="rId50"/>
    <p:sldId id="466" r:id="rId51"/>
    <p:sldId id="467" r:id="rId52"/>
    <p:sldId id="468" r:id="rId53"/>
    <p:sldId id="469" r:id="rId54"/>
    <p:sldId id="256" r:id="rId55"/>
    <p:sldId id="401" r:id="rId56"/>
    <p:sldId id="354" r:id="rId57"/>
    <p:sldId id="260" r:id="rId58"/>
    <p:sldId id="382" r:id="rId59"/>
    <p:sldId id="383" r:id="rId60"/>
    <p:sldId id="398" r:id="rId61"/>
    <p:sldId id="300" r:id="rId62"/>
    <p:sldId id="306" r:id="rId63"/>
    <p:sldId id="282" r:id="rId64"/>
    <p:sldId id="288" r:id="rId65"/>
    <p:sldId id="312" r:id="rId66"/>
    <p:sldId id="390" r:id="rId67"/>
    <p:sldId id="391" r:id="rId68"/>
    <p:sldId id="299" r:id="rId69"/>
    <p:sldId id="392" r:id="rId70"/>
    <p:sldId id="393" r:id="rId71"/>
    <p:sldId id="394" r:id="rId72"/>
    <p:sldId id="395" r:id="rId73"/>
    <p:sldId id="396" r:id="rId74"/>
    <p:sldId id="397" r:id="rId75"/>
    <p:sldId id="400" r:id="rId76"/>
    <p:sldId id="324" r:id="rId77"/>
    <p:sldId id="335" r:id="rId78"/>
    <p:sldId id="337" r:id="rId79"/>
    <p:sldId id="339" r:id="rId80"/>
    <p:sldId id="342" r:id="rId81"/>
    <p:sldId id="344" r:id="rId82"/>
    <p:sldId id="345" r:id="rId83"/>
    <p:sldId id="402" r:id="rId84"/>
    <p:sldId id="403" r:id="rId85"/>
    <p:sldId id="404" r:id="rId86"/>
    <p:sldId id="405" r:id="rId87"/>
    <p:sldId id="406" r:id="rId88"/>
    <p:sldId id="407" r:id="rId89"/>
    <p:sldId id="408" r:id="rId90"/>
    <p:sldId id="409" r:id="rId91"/>
    <p:sldId id="410" r:id="rId92"/>
    <p:sldId id="411" r:id="rId93"/>
    <p:sldId id="412" r:id="rId94"/>
    <p:sldId id="413" r:id="rId95"/>
    <p:sldId id="414" r:id="rId96"/>
    <p:sldId id="415" r:id="rId97"/>
    <p:sldId id="416" r:id="rId98"/>
    <p:sldId id="417" r:id="rId99"/>
    <p:sldId id="418" r:id="rId100"/>
    <p:sldId id="419" r:id="rId101"/>
    <p:sldId id="420" r:id="rId102"/>
    <p:sldId id="470" r:id="rId103"/>
    <p:sldId id="471" r:id="rId104"/>
    <p:sldId id="472" r:id="rId105"/>
    <p:sldId id="474" r:id="rId106"/>
    <p:sldId id="475" r:id="rId107"/>
    <p:sldId id="476" r:id="rId108"/>
    <p:sldId id="477" r:id="rId109"/>
    <p:sldId id="478" r:id="rId110"/>
    <p:sldId id="479" r:id="rId111"/>
    <p:sldId id="480" r:id="rId112"/>
    <p:sldId id="481" r:id="rId113"/>
    <p:sldId id="482" r:id="rId114"/>
    <p:sldId id="483" r:id="rId115"/>
    <p:sldId id="484" r:id="rId116"/>
    <p:sldId id="485" r:id="rId117"/>
    <p:sldId id="550" r:id="rId118"/>
    <p:sldId id="487" r:id="rId119"/>
    <p:sldId id="488" r:id="rId120"/>
    <p:sldId id="489" r:id="rId121"/>
    <p:sldId id="490" r:id="rId122"/>
    <p:sldId id="491" r:id="rId123"/>
    <p:sldId id="492" r:id="rId124"/>
    <p:sldId id="494" r:id="rId125"/>
    <p:sldId id="495" r:id="rId126"/>
    <p:sldId id="496" r:id="rId127"/>
    <p:sldId id="497" r:id="rId128"/>
    <p:sldId id="498" r:id="rId129"/>
    <p:sldId id="519" r:id="rId130"/>
    <p:sldId id="520" r:id="rId131"/>
    <p:sldId id="521" r:id="rId132"/>
    <p:sldId id="522" r:id="rId133"/>
    <p:sldId id="523" r:id="rId134"/>
    <p:sldId id="524" r:id="rId135"/>
    <p:sldId id="525" r:id="rId136"/>
    <p:sldId id="526" r:id="rId137"/>
    <p:sldId id="527" r:id="rId138"/>
    <p:sldId id="528" r:id="rId139"/>
    <p:sldId id="529" r:id="rId140"/>
    <p:sldId id="530" r:id="rId141"/>
    <p:sldId id="531" r:id="rId142"/>
    <p:sldId id="532" r:id="rId143"/>
    <p:sldId id="533" r:id="rId144"/>
    <p:sldId id="534" r:id="rId145"/>
    <p:sldId id="535" r:id="rId146"/>
    <p:sldId id="536" r:id="rId147"/>
    <p:sldId id="537" r:id="rId148"/>
    <p:sldId id="538" r:id="rId149"/>
    <p:sldId id="539" r:id="rId150"/>
    <p:sldId id="540" r:id="rId151"/>
    <p:sldId id="541" r:id="rId152"/>
    <p:sldId id="542" r:id="rId153"/>
    <p:sldId id="543" r:id="rId1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79" autoAdjust="0"/>
    <p:restoredTop sz="86323" autoAdjust="0"/>
  </p:normalViewPr>
  <p:slideViewPr>
    <p:cSldViewPr>
      <p:cViewPr varScale="1">
        <p:scale>
          <a:sx n="99" d="100"/>
          <a:sy n="99" d="100"/>
        </p:scale>
        <p:origin x="2280" y="78"/>
      </p:cViewPr>
      <p:guideLst>
        <p:guide orient="horz" pos="2160"/>
        <p:guide pos="2880"/>
      </p:guideLst>
    </p:cSldViewPr>
  </p:slideViewPr>
  <p:outlineViewPr>
    <p:cViewPr>
      <p:scale>
        <a:sx n="33" d="100"/>
        <a:sy n="33" d="100"/>
      </p:scale>
      <p:origin x="54" y="1163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tableStyles" Target="tableStyle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notesMaster" Target="notesMasters/notesMaster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00447A-B6E8-4A5B-9B68-1666F896C2C8}" type="doc">
      <dgm:prSet loTypeId="urn:microsoft.com/office/officeart/2008/layout/VerticalAccentList" loCatId="list" qsTypeId="urn:microsoft.com/office/officeart/2005/8/quickstyle/3d2#1" qsCatId="3D" csTypeId="urn:microsoft.com/office/officeart/2005/8/colors/accent1_2" csCatId="accent1" phldr="1"/>
      <dgm:spPr/>
      <dgm:t>
        <a:bodyPr/>
        <a:lstStyle/>
        <a:p>
          <a:endParaRPr lang="tr-TR"/>
        </a:p>
      </dgm:t>
    </dgm:pt>
    <dgm:pt modelId="{D71C188D-767B-4FBA-ADFE-B408CFDD8BB6}">
      <dgm:prSet phldrT="[Metin]"/>
      <dgm:spPr/>
      <dgm:t>
        <a:bodyPr/>
        <a:lstStyle/>
        <a:p>
          <a:r>
            <a:rPr lang="tr-TR" dirty="0"/>
            <a:t>Eğitimden beklentilerim</a:t>
          </a:r>
        </a:p>
      </dgm:t>
    </dgm:pt>
    <dgm:pt modelId="{CD143A2A-8F2B-442F-9246-EB7E4351906F}" type="parTrans" cxnId="{628C4EB0-EF65-42D0-B906-09B7CBCB3817}">
      <dgm:prSet/>
      <dgm:spPr/>
      <dgm:t>
        <a:bodyPr/>
        <a:lstStyle/>
        <a:p>
          <a:endParaRPr lang="tr-TR"/>
        </a:p>
      </dgm:t>
    </dgm:pt>
    <dgm:pt modelId="{9A9085F0-0660-4025-A969-446DC13C7A4C}" type="sibTrans" cxnId="{628C4EB0-EF65-42D0-B906-09B7CBCB3817}">
      <dgm:prSet/>
      <dgm:spPr/>
      <dgm:t>
        <a:bodyPr/>
        <a:lstStyle/>
        <a:p>
          <a:endParaRPr lang="tr-TR"/>
        </a:p>
      </dgm:t>
    </dgm:pt>
    <dgm:pt modelId="{31295ECD-6742-489F-8634-C38AE2CE06A0}">
      <dgm:prSet phldrT="[Metin]"/>
      <dgm:spPr/>
      <dgm:t>
        <a:bodyPr/>
        <a:lstStyle/>
        <a:p>
          <a:r>
            <a:rPr lang="tr-TR" dirty="0"/>
            <a:t> </a:t>
          </a:r>
        </a:p>
      </dgm:t>
    </dgm:pt>
    <dgm:pt modelId="{0CD7C9A1-5F7F-4284-9365-65977E857F1C}" type="parTrans" cxnId="{A66467F4-27B5-4402-A4F0-DA616059E8C6}">
      <dgm:prSet/>
      <dgm:spPr/>
      <dgm:t>
        <a:bodyPr/>
        <a:lstStyle/>
        <a:p>
          <a:endParaRPr lang="tr-TR"/>
        </a:p>
      </dgm:t>
    </dgm:pt>
    <dgm:pt modelId="{2E0A0519-1325-438D-9FDF-36E8F7C8D283}" type="sibTrans" cxnId="{A66467F4-27B5-4402-A4F0-DA616059E8C6}">
      <dgm:prSet/>
      <dgm:spPr/>
      <dgm:t>
        <a:bodyPr/>
        <a:lstStyle/>
        <a:p>
          <a:endParaRPr lang="tr-TR"/>
        </a:p>
      </dgm:t>
    </dgm:pt>
    <dgm:pt modelId="{C6E3E3C9-4DB2-4419-A07D-4D90329F27C5}">
      <dgm:prSet phldrT="[Metin]"/>
      <dgm:spPr/>
      <dgm:t>
        <a:bodyPr/>
        <a:lstStyle/>
        <a:p>
          <a:r>
            <a:rPr lang="tr-TR" dirty="0"/>
            <a:t>Beklentilerimin gerçekleştirilmesinde benim yapacaklarım</a:t>
          </a:r>
        </a:p>
      </dgm:t>
    </dgm:pt>
    <dgm:pt modelId="{2673B982-9395-44BC-8443-C072F814F3A6}" type="parTrans" cxnId="{4761B53E-EAA2-42B4-BBA5-AB0EB38A7803}">
      <dgm:prSet/>
      <dgm:spPr/>
      <dgm:t>
        <a:bodyPr/>
        <a:lstStyle/>
        <a:p>
          <a:endParaRPr lang="tr-TR"/>
        </a:p>
      </dgm:t>
    </dgm:pt>
    <dgm:pt modelId="{8A0FC9F2-AB3D-4110-8309-40A41A626E04}" type="sibTrans" cxnId="{4761B53E-EAA2-42B4-BBA5-AB0EB38A7803}">
      <dgm:prSet/>
      <dgm:spPr/>
      <dgm:t>
        <a:bodyPr/>
        <a:lstStyle/>
        <a:p>
          <a:endParaRPr lang="tr-TR"/>
        </a:p>
      </dgm:t>
    </dgm:pt>
    <dgm:pt modelId="{2E1F541F-6D83-4764-99E9-3CFB52ADBE6D}">
      <dgm:prSet phldrT="[Metin]"/>
      <dgm:spPr/>
      <dgm:t>
        <a:bodyPr/>
        <a:lstStyle/>
        <a:p>
          <a:r>
            <a:rPr lang="tr-TR" dirty="0"/>
            <a:t> </a:t>
          </a:r>
        </a:p>
      </dgm:t>
    </dgm:pt>
    <dgm:pt modelId="{417BE04F-57B6-4E7E-9330-A85B454FA15E}" type="parTrans" cxnId="{6075FBCA-88DE-4408-A1A0-C5B49A9D29F1}">
      <dgm:prSet/>
      <dgm:spPr/>
      <dgm:t>
        <a:bodyPr/>
        <a:lstStyle/>
        <a:p>
          <a:endParaRPr lang="tr-TR"/>
        </a:p>
      </dgm:t>
    </dgm:pt>
    <dgm:pt modelId="{903CA038-1031-41CE-9490-06E024EBA0DE}" type="sibTrans" cxnId="{6075FBCA-88DE-4408-A1A0-C5B49A9D29F1}">
      <dgm:prSet/>
      <dgm:spPr/>
      <dgm:t>
        <a:bodyPr/>
        <a:lstStyle/>
        <a:p>
          <a:endParaRPr lang="tr-TR"/>
        </a:p>
      </dgm:t>
    </dgm:pt>
    <dgm:pt modelId="{FE307BFD-0E3F-4E14-93D5-4D38028CB3EB}">
      <dgm:prSet phldrT="[Metin]"/>
      <dgm:spPr/>
      <dgm:t>
        <a:bodyPr/>
        <a:lstStyle/>
        <a:p>
          <a:r>
            <a:rPr lang="tr-TR" dirty="0"/>
            <a:t>Bu beklentilerimi gerçekleştirmemi engelleyebilecek şeyler</a:t>
          </a:r>
        </a:p>
      </dgm:t>
    </dgm:pt>
    <dgm:pt modelId="{70071036-21D9-481D-A24A-E37EB4D16557}" type="parTrans" cxnId="{63DDA63B-461D-45AB-9E10-F0DAAFE2C257}">
      <dgm:prSet/>
      <dgm:spPr/>
      <dgm:t>
        <a:bodyPr/>
        <a:lstStyle/>
        <a:p>
          <a:endParaRPr lang="tr-TR"/>
        </a:p>
      </dgm:t>
    </dgm:pt>
    <dgm:pt modelId="{84D31B0D-5CFE-40F4-9E9E-230050518FAC}" type="sibTrans" cxnId="{63DDA63B-461D-45AB-9E10-F0DAAFE2C257}">
      <dgm:prSet/>
      <dgm:spPr/>
      <dgm:t>
        <a:bodyPr/>
        <a:lstStyle/>
        <a:p>
          <a:endParaRPr lang="tr-TR"/>
        </a:p>
      </dgm:t>
    </dgm:pt>
    <dgm:pt modelId="{D2AE2B3C-6FA2-4633-B863-E3976A9ACC4E}">
      <dgm:prSet phldrT="[Metin]"/>
      <dgm:spPr/>
      <dgm:t>
        <a:bodyPr/>
        <a:lstStyle/>
        <a:p>
          <a:r>
            <a:rPr lang="tr-TR" dirty="0"/>
            <a:t> </a:t>
          </a:r>
        </a:p>
      </dgm:t>
    </dgm:pt>
    <dgm:pt modelId="{B0894424-4303-4630-875D-E6E7B6062BDF}" type="sibTrans" cxnId="{CD7BE6F8-F14D-41EB-8441-91318792EEC9}">
      <dgm:prSet/>
      <dgm:spPr/>
      <dgm:t>
        <a:bodyPr/>
        <a:lstStyle/>
        <a:p>
          <a:endParaRPr lang="tr-TR"/>
        </a:p>
      </dgm:t>
    </dgm:pt>
    <dgm:pt modelId="{B2DF7708-C80F-48B6-84D4-204A570F5EC3}" type="parTrans" cxnId="{CD7BE6F8-F14D-41EB-8441-91318792EEC9}">
      <dgm:prSet/>
      <dgm:spPr/>
      <dgm:t>
        <a:bodyPr/>
        <a:lstStyle/>
        <a:p>
          <a:endParaRPr lang="tr-TR"/>
        </a:p>
      </dgm:t>
    </dgm:pt>
    <dgm:pt modelId="{805A2BE8-460F-4DA5-A32C-817B94830733}" type="pres">
      <dgm:prSet presAssocID="{3200447A-B6E8-4A5B-9B68-1666F896C2C8}" presName="Name0" presStyleCnt="0">
        <dgm:presLayoutVars>
          <dgm:chMax/>
          <dgm:chPref/>
          <dgm:dir/>
        </dgm:presLayoutVars>
      </dgm:prSet>
      <dgm:spPr/>
    </dgm:pt>
    <dgm:pt modelId="{1ECAAB88-7075-47F6-9E74-37BC72A986DF}" type="pres">
      <dgm:prSet presAssocID="{D2AE2B3C-6FA2-4633-B863-E3976A9ACC4E}" presName="parenttextcomposite" presStyleCnt="0"/>
      <dgm:spPr/>
    </dgm:pt>
    <dgm:pt modelId="{EF99D950-A4E4-4AD8-8F72-281C64405E53}" type="pres">
      <dgm:prSet presAssocID="{D2AE2B3C-6FA2-4633-B863-E3976A9ACC4E}" presName="parenttext" presStyleLbl="revTx" presStyleIdx="0" presStyleCnt="3">
        <dgm:presLayoutVars>
          <dgm:chMax/>
          <dgm:chPref val="2"/>
          <dgm:bulletEnabled val="1"/>
        </dgm:presLayoutVars>
      </dgm:prSet>
      <dgm:spPr/>
    </dgm:pt>
    <dgm:pt modelId="{0E043F2B-EFB0-4062-AFF3-BEE8D4FE58BB}" type="pres">
      <dgm:prSet presAssocID="{D2AE2B3C-6FA2-4633-B863-E3976A9ACC4E}" presName="composite" presStyleCnt="0"/>
      <dgm:spPr/>
    </dgm:pt>
    <dgm:pt modelId="{9E3A6F2B-090B-4F2A-8534-DB1946F84CA7}" type="pres">
      <dgm:prSet presAssocID="{D2AE2B3C-6FA2-4633-B863-E3976A9ACC4E}" presName="chevron1" presStyleLbl="alignNode1" presStyleIdx="0" presStyleCnt="21"/>
      <dgm:spPr/>
    </dgm:pt>
    <dgm:pt modelId="{4DBB5F95-D5FB-4D22-A5D1-0FE5B93A9163}" type="pres">
      <dgm:prSet presAssocID="{D2AE2B3C-6FA2-4633-B863-E3976A9ACC4E}" presName="chevron2" presStyleLbl="alignNode1" presStyleIdx="1" presStyleCnt="21"/>
      <dgm:spPr/>
    </dgm:pt>
    <dgm:pt modelId="{024BE390-A786-410A-8D35-9576DD27716F}" type="pres">
      <dgm:prSet presAssocID="{D2AE2B3C-6FA2-4633-B863-E3976A9ACC4E}" presName="chevron3" presStyleLbl="alignNode1" presStyleIdx="2" presStyleCnt="21"/>
      <dgm:spPr/>
    </dgm:pt>
    <dgm:pt modelId="{364E6E05-B27B-4FC0-8A95-EF088B4A92D9}" type="pres">
      <dgm:prSet presAssocID="{D2AE2B3C-6FA2-4633-B863-E3976A9ACC4E}" presName="chevron4" presStyleLbl="alignNode1" presStyleIdx="3" presStyleCnt="21"/>
      <dgm:spPr/>
    </dgm:pt>
    <dgm:pt modelId="{57D42409-F806-48A8-BAF0-61F4C5BC7250}" type="pres">
      <dgm:prSet presAssocID="{D2AE2B3C-6FA2-4633-B863-E3976A9ACC4E}" presName="chevron5" presStyleLbl="alignNode1" presStyleIdx="4" presStyleCnt="21"/>
      <dgm:spPr/>
    </dgm:pt>
    <dgm:pt modelId="{00F553E7-DB34-4307-88A8-4B40F7F7DB87}" type="pres">
      <dgm:prSet presAssocID="{D2AE2B3C-6FA2-4633-B863-E3976A9ACC4E}" presName="chevron6" presStyleLbl="alignNode1" presStyleIdx="5" presStyleCnt="21"/>
      <dgm:spPr/>
    </dgm:pt>
    <dgm:pt modelId="{21207D4F-D6CA-4B72-A4C2-3C8716BF7AFD}" type="pres">
      <dgm:prSet presAssocID="{D2AE2B3C-6FA2-4633-B863-E3976A9ACC4E}" presName="chevron7" presStyleLbl="alignNode1" presStyleIdx="6" presStyleCnt="21"/>
      <dgm:spPr/>
    </dgm:pt>
    <dgm:pt modelId="{D7DD6992-B235-4CD1-AC67-60C3DE99F355}" type="pres">
      <dgm:prSet presAssocID="{D2AE2B3C-6FA2-4633-B863-E3976A9ACC4E}" presName="childtext" presStyleLbl="solidFgAcc1" presStyleIdx="0" presStyleCnt="3">
        <dgm:presLayoutVars>
          <dgm:chMax/>
          <dgm:chPref val="0"/>
          <dgm:bulletEnabled val="1"/>
        </dgm:presLayoutVars>
      </dgm:prSet>
      <dgm:spPr/>
    </dgm:pt>
    <dgm:pt modelId="{F1D2798E-2EBD-4B59-9A7D-959B10ABA64F}" type="pres">
      <dgm:prSet presAssocID="{B0894424-4303-4630-875D-E6E7B6062BDF}" presName="sibTrans" presStyleCnt="0"/>
      <dgm:spPr/>
    </dgm:pt>
    <dgm:pt modelId="{BA062F09-E798-4D8F-BF37-81A558E19FDA}" type="pres">
      <dgm:prSet presAssocID="{31295ECD-6742-489F-8634-C38AE2CE06A0}" presName="parenttextcomposite" presStyleCnt="0"/>
      <dgm:spPr/>
    </dgm:pt>
    <dgm:pt modelId="{AE34DC98-D584-4E21-9CC4-41FF9AB89B41}" type="pres">
      <dgm:prSet presAssocID="{31295ECD-6742-489F-8634-C38AE2CE06A0}" presName="parenttext" presStyleLbl="revTx" presStyleIdx="1" presStyleCnt="3">
        <dgm:presLayoutVars>
          <dgm:chMax/>
          <dgm:chPref val="2"/>
          <dgm:bulletEnabled val="1"/>
        </dgm:presLayoutVars>
      </dgm:prSet>
      <dgm:spPr/>
    </dgm:pt>
    <dgm:pt modelId="{9EBED817-8E75-49C5-B368-6509797CDDE0}" type="pres">
      <dgm:prSet presAssocID="{31295ECD-6742-489F-8634-C38AE2CE06A0}" presName="composite" presStyleCnt="0"/>
      <dgm:spPr/>
    </dgm:pt>
    <dgm:pt modelId="{01E0269B-70C2-4765-A499-91CBBBF1D1A8}" type="pres">
      <dgm:prSet presAssocID="{31295ECD-6742-489F-8634-C38AE2CE06A0}" presName="chevron1" presStyleLbl="alignNode1" presStyleIdx="7" presStyleCnt="21"/>
      <dgm:spPr/>
    </dgm:pt>
    <dgm:pt modelId="{647B40D9-654F-4301-9EF9-EEB0E02606A1}" type="pres">
      <dgm:prSet presAssocID="{31295ECD-6742-489F-8634-C38AE2CE06A0}" presName="chevron2" presStyleLbl="alignNode1" presStyleIdx="8" presStyleCnt="21"/>
      <dgm:spPr/>
    </dgm:pt>
    <dgm:pt modelId="{5D94F79F-9497-4182-825E-79FB371E4072}" type="pres">
      <dgm:prSet presAssocID="{31295ECD-6742-489F-8634-C38AE2CE06A0}" presName="chevron3" presStyleLbl="alignNode1" presStyleIdx="9" presStyleCnt="21"/>
      <dgm:spPr/>
    </dgm:pt>
    <dgm:pt modelId="{20CB6416-B132-4E9A-801F-246D831EE673}" type="pres">
      <dgm:prSet presAssocID="{31295ECD-6742-489F-8634-C38AE2CE06A0}" presName="chevron4" presStyleLbl="alignNode1" presStyleIdx="10" presStyleCnt="21"/>
      <dgm:spPr/>
    </dgm:pt>
    <dgm:pt modelId="{E93125CA-8F9B-40DA-ACE0-AD63228C409E}" type="pres">
      <dgm:prSet presAssocID="{31295ECD-6742-489F-8634-C38AE2CE06A0}" presName="chevron5" presStyleLbl="alignNode1" presStyleIdx="11" presStyleCnt="21"/>
      <dgm:spPr/>
    </dgm:pt>
    <dgm:pt modelId="{405C01A5-7E24-4FA4-B064-F429D42F3A4A}" type="pres">
      <dgm:prSet presAssocID="{31295ECD-6742-489F-8634-C38AE2CE06A0}" presName="chevron6" presStyleLbl="alignNode1" presStyleIdx="12" presStyleCnt="21"/>
      <dgm:spPr/>
    </dgm:pt>
    <dgm:pt modelId="{EB2B6388-B7CB-4ED4-960B-9D326BBA1591}" type="pres">
      <dgm:prSet presAssocID="{31295ECD-6742-489F-8634-C38AE2CE06A0}" presName="chevron7" presStyleLbl="alignNode1" presStyleIdx="13" presStyleCnt="21"/>
      <dgm:spPr/>
    </dgm:pt>
    <dgm:pt modelId="{6EF4BE07-4C45-4D47-B89E-AF8483844FF0}" type="pres">
      <dgm:prSet presAssocID="{31295ECD-6742-489F-8634-C38AE2CE06A0}" presName="childtext" presStyleLbl="solidFgAcc1" presStyleIdx="1" presStyleCnt="3">
        <dgm:presLayoutVars>
          <dgm:chMax/>
          <dgm:chPref val="0"/>
          <dgm:bulletEnabled val="1"/>
        </dgm:presLayoutVars>
      </dgm:prSet>
      <dgm:spPr/>
    </dgm:pt>
    <dgm:pt modelId="{4706C964-AFFD-44F3-8672-F01CB7BBEC68}" type="pres">
      <dgm:prSet presAssocID="{2E0A0519-1325-438D-9FDF-36E8F7C8D283}" presName="sibTrans" presStyleCnt="0"/>
      <dgm:spPr/>
    </dgm:pt>
    <dgm:pt modelId="{A9D4D3D7-85A7-489E-B3A4-A02A79D65041}" type="pres">
      <dgm:prSet presAssocID="{2E1F541F-6D83-4764-99E9-3CFB52ADBE6D}" presName="parenttextcomposite" presStyleCnt="0"/>
      <dgm:spPr/>
    </dgm:pt>
    <dgm:pt modelId="{9F57B524-299B-4FBC-B578-82808CF820F2}" type="pres">
      <dgm:prSet presAssocID="{2E1F541F-6D83-4764-99E9-3CFB52ADBE6D}" presName="parenttext" presStyleLbl="revTx" presStyleIdx="2" presStyleCnt="3">
        <dgm:presLayoutVars>
          <dgm:chMax/>
          <dgm:chPref val="2"/>
          <dgm:bulletEnabled val="1"/>
        </dgm:presLayoutVars>
      </dgm:prSet>
      <dgm:spPr/>
    </dgm:pt>
    <dgm:pt modelId="{A604BEBF-7B95-4CFF-9736-854C983E849C}" type="pres">
      <dgm:prSet presAssocID="{2E1F541F-6D83-4764-99E9-3CFB52ADBE6D}" presName="composite" presStyleCnt="0"/>
      <dgm:spPr/>
    </dgm:pt>
    <dgm:pt modelId="{B779FDE6-4E1B-43E8-B9C8-9B68F8754D43}" type="pres">
      <dgm:prSet presAssocID="{2E1F541F-6D83-4764-99E9-3CFB52ADBE6D}" presName="chevron1" presStyleLbl="alignNode1" presStyleIdx="14" presStyleCnt="21"/>
      <dgm:spPr/>
    </dgm:pt>
    <dgm:pt modelId="{E67811CF-FE60-4757-8EA9-81FF89CA846F}" type="pres">
      <dgm:prSet presAssocID="{2E1F541F-6D83-4764-99E9-3CFB52ADBE6D}" presName="chevron2" presStyleLbl="alignNode1" presStyleIdx="15" presStyleCnt="21"/>
      <dgm:spPr/>
    </dgm:pt>
    <dgm:pt modelId="{C78E2621-1E35-4956-8569-EBA2E3B36414}" type="pres">
      <dgm:prSet presAssocID="{2E1F541F-6D83-4764-99E9-3CFB52ADBE6D}" presName="chevron3" presStyleLbl="alignNode1" presStyleIdx="16" presStyleCnt="21"/>
      <dgm:spPr/>
    </dgm:pt>
    <dgm:pt modelId="{2C4B6756-CB04-48D2-853F-566AF666FCE0}" type="pres">
      <dgm:prSet presAssocID="{2E1F541F-6D83-4764-99E9-3CFB52ADBE6D}" presName="chevron4" presStyleLbl="alignNode1" presStyleIdx="17" presStyleCnt="21"/>
      <dgm:spPr/>
    </dgm:pt>
    <dgm:pt modelId="{F02CC22A-0882-457E-949C-17ABEC7F5917}" type="pres">
      <dgm:prSet presAssocID="{2E1F541F-6D83-4764-99E9-3CFB52ADBE6D}" presName="chevron5" presStyleLbl="alignNode1" presStyleIdx="18" presStyleCnt="21"/>
      <dgm:spPr/>
    </dgm:pt>
    <dgm:pt modelId="{5F9831B8-FEDB-4835-8BED-7DB4B5BEDB9F}" type="pres">
      <dgm:prSet presAssocID="{2E1F541F-6D83-4764-99E9-3CFB52ADBE6D}" presName="chevron6" presStyleLbl="alignNode1" presStyleIdx="19" presStyleCnt="21"/>
      <dgm:spPr/>
    </dgm:pt>
    <dgm:pt modelId="{CF0579FF-9B06-4959-8A6C-BD706DAE06A3}" type="pres">
      <dgm:prSet presAssocID="{2E1F541F-6D83-4764-99E9-3CFB52ADBE6D}" presName="chevron7" presStyleLbl="alignNode1" presStyleIdx="20" presStyleCnt="21"/>
      <dgm:spPr/>
    </dgm:pt>
    <dgm:pt modelId="{9AB0FEDB-2D42-4985-8A77-5F58C0F441DE}" type="pres">
      <dgm:prSet presAssocID="{2E1F541F-6D83-4764-99E9-3CFB52ADBE6D}" presName="childtext" presStyleLbl="solidFgAcc1" presStyleIdx="2" presStyleCnt="3">
        <dgm:presLayoutVars>
          <dgm:chMax/>
          <dgm:chPref val="0"/>
          <dgm:bulletEnabled val="1"/>
        </dgm:presLayoutVars>
      </dgm:prSet>
      <dgm:spPr/>
    </dgm:pt>
  </dgm:ptLst>
  <dgm:cxnLst>
    <dgm:cxn modelId="{0E72AB01-2AD8-40A4-B61F-760A8D8AF406}" type="presOf" srcId="{31295ECD-6742-489F-8634-C38AE2CE06A0}" destId="{AE34DC98-D584-4E21-9CC4-41FF9AB89B41}" srcOrd="0" destOrd="0" presId="urn:microsoft.com/office/officeart/2008/layout/VerticalAccentList"/>
    <dgm:cxn modelId="{CF2C5622-88D0-4D59-AAB4-39E3A5DAE14B}" type="presOf" srcId="{FE307BFD-0E3F-4E14-93D5-4D38028CB3EB}" destId="{9AB0FEDB-2D42-4985-8A77-5F58C0F441DE}" srcOrd="0" destOrd="0" presId="urn:microsoft.com/office/officeart/2008/layout/VerticalAccentList"/>
    <dgm:cxn modelId="{63DDA63B-461D-45AB-9E10-F0DAAFE2C257}" srcId="{2E1F541F-6D83-4764-99E9-3CFB52ADBE6D}" destId="{FE307BFD-0E3F-4E14-93D5-4D38028CB3EB}" srcOrd="0" destOrd="0" parTransId="{70071036-21D9-481D-A24A-E37EB4D16557}" sibTransId="{84D31B0D-5CFE-40F4-9E9E-230050518FAC}"/>
    <dgm:cxn modelId="{15F8FF3C-9D2E-49CC-A2CA-E51ABD21251B}" type="presOf" srcId="{3200447A-B6E8-4A5B-9B68-1666F896C2C8}" destId="{805A2BE8-460F-4DA5-A32C-817B94830733}" srcOrd="0" destOrd="0" presId="urn:microsoft.com/office/officeart/2008/layout/VerticalAccentList"/>
    <dgm:cxn modelId="{4761B53E-EAA2-42B4-BBA5-AB0EB38A7803}" srcId="{31295ECD-6742-489F-8634-C38AE2CE06A0}" destId="{C6E3E3C9-4DB2-4419-A07D-4D90329F27C5}" srcOrd="0" destOrd="0" parTransId="{2673B982-9395-44BC-8443-C072F814F3A6}" sibTransId="{8A0FC9F2-AB3D-4110-8309-40A41A626E04}"/>
    <dgm:cxn modelId="{A70CBFA4-D344-49D0-BEDA-4138545C3466}" type="presOf" srcId="{D71C188D-767B-4FBA-ADFE-B408CFDD8BB6}" destId="{D7DD6992-B235-4CD1-AC67-60C3DE99F355}" srcOrd="0" destOrd="0" presId="urn:microsoft.com/office/officeart/2008/layout/VerticalAccentList"/>
    <dgm:cxn modelId="{628C4EB0-EF65-42D0-B906-09B7CBCB3817}" srcId="{D2AE2B3C-6FA2-4633-B863-E3976A9ACC4E}" destId="{D71C188D-767B-4FBA-ADFE-B408CFDD8BB6}" srcOrd="0" destOrd="0" parTransId="{CD143A2A-8F2B-442F-9246-EB7E4351906F}" sibTransId="{9A9085F0-0660-4025-A969-446DC13C7A4C}"/>
    <dgm:cxn modelId="{6075FBCA-88DE-4408-A1A0-C5B49A9D29F1}" srcId="{3200447A-B6E8-4A5B-9B68-1666F896C2C8}" destId="{2E1F541F-6D83-4764-99E9-3CFB52ADBE6D}" srcOrd="2" destOrd="0" parTransId="{417BE04F-57B6-4E7E-9330-A85B454FA15E}" sibTransId="{903CA038-1031-41CE-9490-06E024EBA0DE}"/>
    <dgm:cxn modelId="{47A3BDCD-D68C-45EF-B390-6E05F253A850}" type="presOf" srcId="{C6E3E3C9-4DB2-4419-A07D-4D90329F27C5}" destId="{6EF4BE07-4C45-4D47-B89E-AF8483844FF0}" srcOrd="0" destOrd="0" presId="urn:microsoft.com/office/officeart/2008/layout/VerticalAccentList"/>
    <dgm:cxn modelId="{DE64D2E2-CD8F-4B65-BAC5-0CC46E50CA15}" type="presOf" srcId="{2E1F541F-6D83-4764-99E9-3CFB52ADBE6D}" destId="{9F57B524-299B-4FBC-B578-82808CF820F2}" srcOrd="0" destOrd="0" presId="urn:microsoft.com/office/officeart/2008/layout/VerticalAccentList"/>
    <dgm:cxn modelId="{0810F6EF-6F85-45C8-85BA-ED8EAFFA63DF}" type="presOf" srcId="{D2AE2B3C-6FA2-4633-B863-E3976A9ACC4E}" destId="{EF99D950-A4E4-4AD8-8F72-281C64405E53}" srcOrd="0" destOrd="0" presId="urn:microsoft.com/office/officeart/2008/layout/VerticalAccentList"/>
    <dgm:cxn modelId="{A66467F4-27B5-4402-A4F0-DA616059E8C6}" srcId="{3200447A-B6E8-4A5B-9B68-1666F896C2C8}" destId="{31295ECD-6742-489F-8634-C38AE2CE06A0}" srcOrd="1" destOrd="0" parTransId="{0CD7C9A1-5F7F-4284-9365-65977E857F1C}" sibTransId="{2E0A0519-1325-438D-9FDF-36E8F7C8D283}"/>
    <dgm:cxn modelId="{CD7BE6F8-F14D-41EB-8441-91318792EEC9}" srcId="{3200447A-B6E8-4A5B-9B68-1666F896C2C8}" destId="{D2AE2B3C-6FA2-4633-B863-E3976A9ACC4E}" srcOrd="0" destOrd="0" parTransId="{B2DF7708-C80F-48B6-84D4-204A570F5EC3}" sibTransId="{B0894424-4303-4630-875D-E6E7B6062BDF}"/>
    <dgm:cxn modelId="{52774904-342B-4B8B-934A-B389B6A183BD}" type="presParOf" srcId="{805A2BE8-460F-4DA5-A32C-817B94830733}" destId="{1ECAAB88-7075-47F6-9E74-37BC72A986DF}" srcOrd="0" destOrd="0" presId="urn:microsoft.com/office/officeart/2008/layout/VerticalAccentList"/>
    <dgm:cxn modelId="{0297C6B1-FFE4-42AF-9D89-46043872A7D1}" type="presParOf" srcId="{1ECAAB88-7075-47F6-9E74-37BC72A986DF}" destId="{EF99D950-A4E4-4AD8-8F72-281C64405E53}" srcOrd="0" destOrd="0" presId="urn:microsoft.com/office/officeart/2008/layout/VerticalAccentList"/>
    <dgm:cxn modelId="{FB97C30C-03DC-49AC-894B-CC67C6640A69}" type="presParOf" srcId="{805A2BE8-460F-4DA5-A32C-817B94830733}" destId="{0E043F2B-EFB0-4062-AFF3-BEE8D4FE58BB}" srcOrd="1" destOrd="0" presId="urn:microsoft.com/office/officeart/2008/layout/VerticalAccentList"/>
    <dgm:cxn modelId="{1C374B63-00E7-4FAE-9331-B466852A32AE}" type="presParOf" srcId="{0E043F2B-EFB0-4062-AFF3-BEE8D4FE58BB}" destId="{9E3A6F2B-090B-4F2A-8534-DB1946F84CA7}" srcOrd="0" destOrd="0" presId="urn:microsoft.com/office/officeart/2008/layout/VerticalAccentList"/>
    <dgm:cxn modelId="{A8842054-E717-4B47-98F6-A867E544E8F6}" type="presParOf" srcId="{0E043F2B-EFB0-4062-AFF3-BEE8D4FE58BB}" destId="{4DBB5F95-D5FB-4D22-A5D1-0FE5B93A9163}" srcOrd="1" destOrd="0" presId="urn:microsoft.com/office/officeart/2008/layout/VerticalAccentList"/>
    <dgm:cxn modelId="{21187539-19B0-4E45-86E1-72204CFE5D09}" type="presParOf" srcId="{0E043F2B-EFB0-4062-AFF3-BEE8D4FE58BB}" destId="{024BE390-A786-410A-8D35-9576DD27716F}" srcOrd="2" destOrd="0" presId="urn:microsoft.com/office/officeart/2008/layout/VerticalAccentList"/>
    <dgm:cxn modelId="{7A64011F-5D6A-44C8-BAA2-F2C8C61B0825}" type="presParOf" srcId="{0E043F2B-EFB0-4062-AFF3-BEE8D4FE58BB}" destId="{364E6E05-B27B-4FC0-8A95-EF088B4A92D9}" srcOrd="3" destOrd="0" presId="urn:microsoft.com/office/officeart/2008/layout/VerticalAccentList"/>
    <dgm:cxn modelId="{35FD0407-7D10-4986-98B5-BBBAD9A5A90A}" type="presParOf" srcId="{0E043F2B-EFB0-4062-AFF3-BEE8D4FE58BB}" destId="{57D42409-F806-48A8-BAF0-61F4C5BC7250}" srcOrd="4" destOrd="0" presId="urn:microsoft.com/office/officeart/2008/layout/VerticalAccentList"/>
    <dgm:cxn modelId="{B9481E9F-1F7A-465E-A79B-D9E3C500C5A3}" type="presParOf" srcId="{0E043F2B-EFB0-4062-AFF3-BEE8D4FE58BB}" destId="{00F553E7-DB34-4307-88A8-4B40F7F7DB87}" srcOrd="5" destOrd="0" presId="urn:microsoft.com/office/officeart/2008/layout/VerticalAccentList"/>
    <dgm:cxn modelId="{9E82CF8A-1C31-4042-8BA3-D54EE6F2EE63}" type="presParOf" srcId="{0E043F2B-EFB0-4062-AFF3-BEE8D4FE58BB}" destId="{21207D4F-D6CA-4B72-A4C2-3C8716BF7AFD}" srcOrd="6" destOrd="0" presId="urn:microsoft.com/office/officeart/2008/layout/VerticalAccentList"/>
    <dgm:cxn modelId="{C3F4E831-F322-40FE-BF2D-903B354A7195}" type="presParOf" srcId="{0E043F2B-EFB0-4062-AFF3-BEE8D4FE58BB}" destId="{D7DD6992-B235-4CD1-AC67-60C3DE99F355}" srcOrd="7" destOrd="0" presId="urn:microsoft.com/office/officeart/2008/layout/VerticalAccentList"/>
    <dgm:cxn modelId="{9D0C1DC2-2296-46F0-8815-E55FCE3CE603}" type="presParOf" srcId="{805A2BE8-460F-4DA5-A32C-817B94830733}" destId="{F1D2798E-2EBD-4B59-9A7D-959B10ABA64F}" srcOrd="2" destOrd="0" presId="urn:microsoft.com/office/officeart/2008/layout/VerticalAccentList"/>
    <dgm:cxn modelId="{CFCD45C7-4402-4E44-BFB8-E693D094D8D2}" type="presParOf" srcId="{805A2BE8-460F-4DA5-A32C-817B94830733}" destId="{BA062F09-E798-4D8F-BF37-81A558E19FDA}" srcOrd="3" destOrd="0" presId="urn:microsoft.com/office/officeart/2008/layout/VerticalAccentList"/>
    <dgm:cxn modelId="{32B2E528-4E9E-410B-8521-2542421152D6}" type="presParOf" srcId="{BA062F09-E798-4D8F-BF37-81A558E19FDA}" destId="{AE34DC98-D584-4E21-9CC4-41FF9AB89B41}" srcOrd="0" destOrd="0" presId="urn:microsoft.com/office/officeart/2008/layout/VerticalAccentList"/>
    <dgm:cxn modelId="{B2EE5408-CDFB-4C4E-979E-2AA9052876CA}" type="presParOf" srcId="{805A2BE8-460F-4DA5-A32C-817B94830733}" destId="{9EBED817-8E75-49C5-B368-6509797CDDE0}" srcOrd="4" destOrd="0" presId="urn:microsoft.com/office/officeart/2008/layout/VerticalAccentList"/>
    <dgm:cxn modelId="{C1D6A22E-0771-4624-B9C1-598BA955AA0D}" type="presParOf" srcId="{9EBED817-8E75-49C5-B368-6509797CDDE0}" destId="{01E0269B-70C2-4765-A499-91CBBBF1D1A8}" srcOrd="0" destOrd="0" presId="urn:microsoft.com/office/officeart/2008/layout/VerticalAccentList"/>
    <dgm:cxn modelId="{9A2D9D8A-0AB5-49B3-8053-A9AD5B21809D}" type="presParOf" srcId="{9EBED817-8E75-49C5-B368-6509797CDDE0}" destId="{647B40D9-654F-4301-9EF9-EEB0E02606A1}" srcOrd="1" destOrd="0" presId="urn:microsoft.com/office/officeart/2008/layout/VerticalAccentList"/>
    <dgm:cxn modelId="{5BA4C3EB-6C66-4F2E-9E69-D818DD791470}" type="presParOf" srcId="{9EBED817-8E75-49C5-B368-6509797CDDE0}" destId="{5D94F79F-9497-4182-825E-79FB371E4072}" srcOrd="2" destOrd="0" presId="urn:microsoft.com/office/officeart/2008/layout/VerticalAccentList"/>
    <dgm:cxn modelId="{AA46FB42-03D0-402F-92ED-52454894028A}" type="presParOf" srcId="{9EBED817-8E75-49C5-B368-6509797CDDE0}" destId="{20CB6416-B132-4E9A-801F-246D831EE673}" srcOrd="3" destOrd="0" presId="urn:microsoft.com/office/officeart/2008/layout/VerticalAccentList"/>
    <dgm:cxn modelId="{F3740B1A-FAE1-4BF7-858C-DB8A23050495}" type="presParOf" srcId="{9EBED817-8E75-49C5-B368-6509797CDDE0}" destId="{E93125CA-8F9B-40DA-ACE0-AD63228C409E}" srcOrd="4" destOrd="0" presId="urn:microsoft.com/office/officeart/2008/layout/VerticalAccentList"/>
    <dgm:cxn modelId="{189E09D7-F2B5-4B92-BF99-03880F610C40}" type="presParOf" srcId="{9EBED817-8E75-49C5-B368-6509797CDDE0}" destId="{405C01A5-7E24-4FA4-B064-F429D42F3A4A}" srcOrd="5" destOrd="0" presId="urn:microsoft.com/office/officeart/2008/layout/VerticalAccentList"/>
    <dgm:cxn modelId="{8079DFE4-7241-4376-8E9B-D7F3E9C1279A}" type="presParOf" srcId="{9EBED817-8E75-49C5-B368-6509797CDDE0}" destId="{EB2B6388-B7CB-4ED4-960B-9D326BBA1591}" srcOrd="6" destOrd="0" presId="urn:microsoft.com/office/officeart/2008/layout/VerticalAccentList"/>
    <dgm:cxn modelId="{A397744E-7CC4-4EEF-86F3-E2CB6EECB073}" type="presParOf" srcId="{9EBED817-8E75-49C5-B368-6509797CDDE0}" destId="{6EF4BE07-4C45-4D47-B89E-AF8483844FF0}" srcOrd="7" destOrd="0" presId="urn:microsoft.com/office/officeart/2008/layout/VerticalAccentList"/>
    <dgm:cxn modelId="{DE4235E9-FFF9-4C74-A594-483E345EC1E4}" type="presParOf" srcId="{805A2BE8-460F-4DA5-A32C-817B94830733}" destId="{4706C964-AFFD-44F3-8672-F01CB7BBEC68}" srcOrd="5" destOrd="0" presId="urn:microsoft.com/office/officeart/2008/layout/VerticalAccentList"/>
    <dgm:cxn modelId="{36AA8867-5788-4CCB-A12C-BB9443381C7D}" type="presParOf" srcId="{805A2BE8-460F-4DA5-A32C-817B94830733}" destId="{A9D4D3D7-85A7-489E-B3A4-A02A79D65041}" srcOrd="6" destOrd="0" presId="urn:microsoft.com/office/officeart/2008/layout/VerticalAccentList"/>
    <dgm:cxn modelId="{6921A2E1-8B4D-4B62-BD4B-F886F956545B}" type="presParOf" srcId="{A9D4D3D7-85A7-489E-B3A4-A02A79D65041}" destId="{9F57B524-299B-4FBC-B578-82808CF820F2}" srcOrd="0" destOrd="0" presId="urn:microsoft.com/office/officeart/2008/layout/VerticalAccentList"/>
    <dgm:cxn modelId="{EC0C0B92-979B-4477-B2CF-524008649C2E}" type="presParOf" srcId="{805A2BE8-460F-4DA5-A32C-817B94830733}" destId="{A604BEBF-7B95-4CFF-9736-854C983E849C}" srcOrd="7" destOrd="0" presId="urn:microsoft.com/office/officeart/2008/layout/VerticalAccentList"/>
    <dgm:cxn modelId="{042E7653-BEAA-4139-AC88-630192A70E27}" type="presParOf" srcId="{A604BEBF-7B95-4CFF-9736-854C983E849C}" destId="{B779FDE6-4E1B-43E8-B9C8-9B68F8754D43}" srcOrd="0" destOrd="0" presId="urn:microsoft.com/office/officeart/2008/layout/VerticalAccentList"/>
    <dgm:cxn modelId="{CF9F8625-28B6-4109-BF6C-DCC6D4AD0D5B}" type="presParOf" srcId="{A604BEBF-7B95-4CFF-9736-854C983E849C}" destId="{E67811CF-FE60-4757-8EA9-81FF89CA846F}" srcOrd="1" destOrd="0" presId="urn:microsoft.com/office/officeart/2008/layout/VerticalAccentList"/>
    <dgm:cxn modelId="{9766A0C9-6D00-46BD-B6D6-77996FDF9A91}" type="presParOf" srcId="{A604BEBF-7B95-4CFF-9736-854C983E849C}" destId="{C78E2621-1E35-4956-8569-EBA2E3B36414}" srcOrd="2" destOrd="0" presId="urn:microsoft.com/office/officeart/2008/layout/VerticalAccentList"/>
    <dgm:cxn modelId="{88688361-E127-413C-85F4-6E02348DEA2F}" type="presParOf" srcId="{A604BEBF-7B95-4CFF-9736-854C983E849C}" destId="{2C4B6756-CB04-48D2-853F-566AF666FCE0}" srcOrd="3" destOrd="0" presId="urn:microsoft.com/office/officeart/2008/layout/VerticalAccentList"/>
    <dgm:cxn modelId="{2D198C35-3724-4EE3-BDCB-D2A933A7E189}" type="presParOf" srcId="{A604BEBF-7B95-4CFF-9736-854C983E849C}" destId="{F02CC22A-0882-457E-949C-17ABEC7F5917}" srcOrd="4" destOrd="0" presId="urn:microsoft.com/office/officeart/2008/layout/VerticalAccentList"/>
    <dgm:cxn modelId="{A3F64085-C1CF-4473-B6B0-57906B045569}" type="presParOf" srcId="{A604BEBF-7B95-4CFF-9736-854C983E849C}" destId="{5F9831B8-FEDB-4835-8BED-7DB4B5BEDB9F}" srcOrd="5" destOrd="0" presId="urn:microsoft.com/office/officeart/2008/layout/VerticalAccentList"/>
    <dgm:cxn modelId="{0D65B619-7449-4941-9511-8C867AF4B7BB}" type="presParOf" srcId="{A604BEBF-7B95-4CFF-9736-854C983E849C}" destId="{CF0579FF-9B06-4959-8A6C-BD706DAE06A3}" srcOrd="6" destOrd="0" presId="urn:microsoft.com/office/officeart/2008/layout/VerticalAccentList"/>
    <dgm:cxn modelId="{5E2E30CE-4E86-4606-86FD-26FBFA907413}" type="presParOf" srcId="{A604BEBF-7B95-4CFF-9736-854C983E849C}" destId="{9AB0FEDB-2D42-4985-8A77-5F58C0F441DE}"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57521FA-7ECC-4DDA-A29D-C3AA2B9E930A}"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tr-TR"/>
        </a:p>
      </dgm:t>
    </dgm:pt>
    <dgm:pt modelId="{56620B66-FE57-4AD2-BB3B-E297052B7286}">
      <dgm:prSet phldrT="[Text]" custT="1"/>
      <dgm:spPr/>
      <dgm:t>
        <a:bodyPr/>
        <a:lstStyle/>
        <a:p>
          <a:r>
            <a:rPr lang="tr-TR" sz="1400"/>
            <a:t>Korunma İhtiyacı Olan Çocuklar</a:t>
          </a:r>
        </a:p>
      </dgm:t>
    </dgm:pt>
    <dgm:pt modelId="{7BE1F737-8558-4B1A-B44D-73FD537600D8}" type="parTrans" cxnId="{8246ACC4-B9E3-4016-8167-2205E05FB74D}">
      <dgm:prSet/>
      <dgm:spPr/>
      <dgm:t>
        <a:bodyPr/>
        <a:lstStyle/>
        <a:p>
          <a:endParaRPr lang="tr-TR"/>
        </a:p>
      </dgm:t>
    </dgm:pt>
    <dgm:pt modelId="{C25630DF-C499-4CF5-9A3F-8277CAEDA49B}" type="sibTrans" cxnId="{8246ACC4-B9E3-4016-8167-2205E05FB74D}">
      <dgm:prSet/>
      <dgm:spPr/>
      <dgm:t>
        <a:bodyPr/>
        <a:lstStyle/>
        <a:p>
          <a:endParaRPr lang="tr-TR"/>
        </a:p>
      </dgm:t>
    </dgm:pt>
    <dgm:pt modelId="{42E64D61-83E1-4598-814F-90711A17FBC6}">
      <dgm:prSet phldrT="[Text]" custT="1"/>
      <dgm:spPr/>
      <dgm:t>
        <a:bodyPr/>
        <a:lstStyle/>
        <a:p>
          <a:r>
            <a:rPr lang="tr-TR" sz="1000"/>
            <a:t>Bedensel, zihinsel, duygusal, ahlaki ve sosyal gelişimi ve kişisel güvenliği tehlikede olan çocuklar </a:t>
          </a:r>
        </a:p>
      </dgm:t>
    </dgm:pt>
    <dgm:pt modelId="{37D8E88E-E7D7-4FC7-94CA-082CD9AD80FB}" type="parTrans" cxnId="{8D7F72C2-C15C-4000-A2A8-229D1A0B671E}">
      <dgm:prSet/>
      <dgm:spPr/>
      <dgm:t>
        <a:bodyPr/>
        <a:lstStyle/>
        <a:p>
          <a:endParaRPr lang="tr-TR"/>
        </a:p>
      </dgm:t>
    </dgm:pt>
    <dgm:pt modelId="{6960D3C6-100F-4941-AF32-87CD567A40E3}" type="sibTrans" cxnId="{8D7F72C2-C15C-4000-A2A8-229D1A0B671E}">
      <dgm:prSet/>
      <dgm:spPr/>
      <dgm:t>
        <a:bodyPr/>
        <a:lstStyle/>
        <a:p>
          <a:endParaRPr lang="tr-TR"/>
        </a:p>
      </dgm:t>
    </dgm:pt>
    <dgm:pt modelId="{92C04EE6-0B5B-42AB-ADC1-7663ECB99DAE}">
      <dgm:prSet phldrT="[Text]" custT="1"/>
      <dgm:spPr/>
      <dgm:t>
        <a:bodyPr/>
        <a:lstStyle/>
        <a:p>
          <a:r>
            <a:rPr lang="tr-TR" sz="1400"/>
            <a:t>Suça Sürüklenen Çocuklar</a:t>
          </a:r>
        </a:p>
      </dgm:t>
    </dgm:pt>
    <dgm:pt modelId="{94E75639-9D5C-4B74-8162-3BADD1643395}" type="parTrans" cxnId="{2D25FAD8-B1D3-4A1B-AF5B-CC42853A1153}">
      <dgm:prSet/>
      <dgm:spPr/>
      <dgm:t>
        <a:bodyPr/>
        <a:lstStyle/>
        <a:p>
          <a:endParaRPr lang="tr-TR"/>
        </a:p>
      </dgm:t>
    </dgm:pt>
    <dgm:pt modelId="{4F7699D6-3099-4373-8218-97E4DE52E46F}" type="sibTrans" cxnId="{2D25FAD8-B1D3-4A1B-AF5B-CC42853A1153}">
      <dgm:prSet/>
      <dgm:spPr/>
      <dgm:t>
        <a:bodyPr/>
        <a:lstStyle/>
        <a:p>
          <a:endParaRPr lang="tr-TR"/>
        </a:p>
      </dgm:t>
    </dgm:pt>
    <dgm:pt modelId="{55ED4522-93A3-4E21-BAD8-4D57EDAF99BF}">
      <dgm:prSet phldrT="[Text]" custT="1"/>
      <dgm:spPr/>
      <dgm:t>
        <a:bodyPr/>
        <a:lstStyle/>
        <a:p>
          <a:r>
            <a:rPr lang="tr-TR" sz="1000"/>
            <a:t>0-12 yaş arasında ceza sorumluluğu olmayan  çocuklar </a:t>
          </a:r>
        </a:p>
      </dgm:t>
    </dgm:pt>
    <dgm:pt modelId="{2CC4C94D-E04B-4BA0-89C7-9DC89C5B476C}" type="parTrans" cxnId="{037BE1E9-0D06-4667-BF61-C5F9FC2E2189}">
      <dgm:prSet/>
      <dgm:spPr/>
      <dgm:t>
        <a:bodyPr/>
        <a:lstStyle/>
        <a:p>
          <a:endParaRPr lang="tr-TR"/>
        </a:p>
      </dgm:t>
    </dgm:pt>
    <dgm:pt modelId="{A3EDABCB-CA92-44E9-AE74-30D14661C046}" type="sibTrans" cxnId="{037BE1E9-0D06-4667-BF61-C5F9FC2E2189}">
      <dgm:prSet/>
      <dgm:spPr/>
      <dgm:t>
        <a:bodyPr/>
        <a:lstStyle/>
        <a:p>
          <a:endParaRPr lang="tr-TR"/>
        </a:p>
      </dgm:t>
    </dgm:pt>
    <dgm:pt modelId="{0642D23A-2558-4F25-B482-D4C57E93372F}">
      <dgm:prSet custT="1"/>
      <dgm:spPr/>
      <dgm:t>
        <a:bodyPr/>
        <a:lstStyle/>
        <a:p>
          <a:r>
            <a:rPr lang="tr-TR" sz="1000"/>
            <a:t>İhmal ve istismar edilmiş çocuklar </a:t>
          </a:r>
        </a:p>
      </dgm:t>
    </dgm:pt>
    <dgm:pt modelId="{93F35DC7-4741-41CE-810D-F9E9BC3DC292}" type="parTrans" cxnId="{DBA412CE-F775-47FD-AA52-DABCFC37F54A}">
      <dgm:prSet/>
      <dgm:spPr/>
      <dgm:t>
        <a:bodyPr/>
        <a:lstStyle/>
        <a:p>
          <a:endParaRPr lang="tr-TR"/>
        </a:p>
      </dgm:t>
    </dgm:pt>
    <dgm:pt modelId="{EBA75105-3148-46CD-A62E-1DD94278677A}" type="sibTrans" cxnId="{DBA412CE-F775-47FD-AA52-DABCFC37F54A}">
      <dgm:prSet/>
      <dgm:spPr/>
      <dgm:t>
        <a:bodyPr/>
        <a:lstStyle/>
        <a:p>
          <a:endParaRPr lang="tr-TR"/>
        </a:p>
      </dgm:t>
    </dgm:pt>
    <dgm:pt modelId="{582A9DF7-9E49-446D-B26F-56D0E1D68F5E}">
      <dgm:prSet custT="1"/>
      <dgm:spPr/>
      <dgm:t>
        <a:bodyPr/>
        <a:lstStyle/>
        <a:p>
          <a:r>
            <a:rPr lang="tr-TR" sz="1000"/>
            <a:t>Mağdur çocuklar </a:t>
          </a:r>
        </a:p>
      </dgm:t>
    </dgm:pt>
    <dgm:pt modelId="{19B9A81D-6508-4572-9F11-FD497AEF86B7}" type="parTrans" cxnId="{B5C4F7BE-8957-45FC-BC13-E1E2DC649294}">
      <dgm:prSet/>
      <dgm:spPr/>
      <dgm:t>
        <a:bodyPr/>
        <a:lstStyle/>
        <a:p>
          <a:endParaRPr lang="tr-TR"/>
        </a:p>
      </dgm:t>
    </dgm:pt>
    <dgm:pt modelId="{0F6FAF02-B6DB-4424-8F16-7DE4F2DF10CB}" type="sibTrans" cxnId="{B5C4F7BE-8957-45FC-BC13-E1E2DC649294}">
      <dgm:prSet/>
      <dgm:spPr/>
      <dgm:t>
        <a:bodyPr/>
        <a:lstStyle/>
        <a:p>
          <a:endParaRPr lang="tr-TR"/>
        </a:p>
      </dgm:t>
    </dgm:pt>
    <dgm:pt modelId="{90F0152A-BCE8-4DDF-A829-BCEFFD3F9339}">
      <dgm:prSet custT="1"/>
      <dgm:spPr/>
      <dgm:t>
        <a:bodyPr/>
        <a:lstStyle/>
        <a:p>
          <a:r>
            <a:rPr lang="tr-TR" sz="1000"/>
            <a:t>Tanık çocuklar </a:t>
          </a:r>
        </a:p>
      </dgm:t>
    </dgm:pt>
    <dgm:pt modelId="{EB37BFA5-071D-4952-8712-834EAA5F9173}" type="parTrans" cxnId="{6946272A-9B68-480E-85B9-1FA4FE0739E5}">
      <dgm:prSet/>
      <dgm:spPr/>
      <dgm:t>
        <a:bodyPr/>
        <a:lstStyle/>
        <a:p>
          <a:endParaRPr lang="tr-TR"/>
        </a:p>
      </dgm:t>
    </dgm:pt>
    <dgm:pt modelId="{BF9540D4-FBDB-4691-B9C1-C98CB97040DB}" type="sibTrans" cxnId="{6946272A-9B68-480E-85B9-1FA4FE0739E5}">
      <dgm:prSet/>
      <dgm:spPr/>
      <dgm:t>
        <a:bodyPr/>
        <a:lstStyle/>
        <a:p>
          <a:endParaRPr lang="tr-TR"/>
        </a:p>
      </dgm:t>
    </dgm:pt>
    <dgm:pt modelId="{771C4053-BB31-489E-A52E-46336BE3A872}">
      <dgm:prSet custT="1"/>
      <dgm:spPr/>
      <dgm:t>
        <a:bodyPr/>
        <a:lstStyle/>
        <a:p>
          <a:r>
            <a:rPr lang="tr-TR" sz="1000"/>
            <a:t>Suça sürüklenen ancak soruşturma veya kovuşturma evresinde korunma ihtiyacı tespit edilen çocuklar </a:t>
          </a:r>
        </a:p>
      </dgm:t>
    </dgm:pt>
    <dgm:pt modelId="{39E8AB6D-A04F-4E2C-A0B7-0D20DA6114CB}" type="parTrans" cxnId="{F9975BB7-49A3-46AF-A39A-0E7BE57DE317}">
      <dgm:prSet/>
      <dgm:spPr/>
      <dgm:t>
        <a:bodyPr/>
        <a:lstStyle/>
        <a:p>
          <a:endParaRPr lang="tr-TR"/>
        </a:p>
      </dgm:t>
    </dgm:pt>
    <dgm:pt modelId="{DE45B6AB-C5AA-4CFF-AE13-C4CD1F48613A}" type="sibTrans" cxnId="{F9975BB7-49A3-46AF-A39A-0E7BE57DE317}">
      <dgm:prSet/>
      <dgm:spPr/>
      <dgm:t>
        <a:bodyPr/>
        <a:lstStyle/>
        <a:p>
          <a:endParaRPr lang="tr-TR"/>
        </a:p>
      </dgm:t>
    </dgm:pt>
    <dgm:pt modelId="{BFF09E67-7BD3-4193-8218-493FBF5F75FF}">
      <dgm:prSet custT="1"/>
      <dgm:spPr/>
      <dgm:t>
        <a:bodyPr/>
        <a:lstStyle/>
        <a:p>
          <a:r>
            <a:rPr lang="tr-TR" sz="1000"/>
            <a:t>12-15 yaş arasında üzerine atılı suçun hukuki anlam ve sonuçlarını algılayamayan  ve davranışlarını yönlendirme yeteneği bulunmayan çocuklar </a:t>
          </a:r>
        </a:p>
      </dgm:t>
    </dgm:pt>
    <dgm:pt modelId="{5FFA85B2-5935-412F-B412-7F823C3CAA88}" type="parTrans" cxnId="{91BBDD40-DDF7-4322-A49D-4BB21055EC6B}">
      <dgm:prSet/>
      <dgm:spPr/>
      <dgm:t>
        <a:bodyPr/>
        <a:lstStyle/>
        <a:p>
          <a:endParaRPr lang="tr-TR"/>
        </a:p>
      </dgm:t>
    </dgm:pt>
    <dgm:pt modelId="{F1A0A0A4-7A95-4BDF-9A13-4FC1765F0989}" type="sibTrans" cxnId="{91BBDD40-DDF7-4322-A49D-4BB21055EC6B}">
      <dgm:prSet/>
      <dgm:spPr/>
      <dgm:t>
        <a:bodyPr/>
        <a:lstStyle/>
        <a:p>
          <a:endParaRPr lang="tr-TR"/>
        </a:p>
      </dgm:t>
    </dgm:pt>
    <dgm:pt modelId="{E5E3745E-1E64-44BA-9444-559F2C700DCB}">
      <dgm:prSet custT="1"/>
      <dgm:spPr/>
      <dgm:t>
        <a:bodyPr/>
        <a:lstStyle/>
        <a:p>
          <a:pPr algn="ctr"/>
          <a:r>
            <a:rPr lang="tr-TR" sz="1000"/>
            <a:t>15-18 yaş arasında sağır ve dilsiz olup arasında üzerine atılı suçun hukuki anlam ve sonuçlarını algılayamayan  ve davarnışlarını yönlendirme yeteneği bulunmayan çocuklar </a:t>
          </a:r>
        </a:p>
      </dgm:t>
    </dgm:pt>
    <dgm:pt modelId="{FD952C8F-EE80-42E6-B4E3-B04970C95480}" type="parTrans" cxnId="{E79CFF90-9290-472C-B8A5-58E35B4E43FC}">
      <dgm:prSet/>
      <dgm:spPr/>
      <dgm:t>
        <a:bodyPr/>
        <a:lstStyle/>
        <a:p>
          <a:endParaRPr lang="tr-TR"/>
        </a:p>
      </dgm:t>
    </dgm:pt>
    <dgm:pt modelId="{F4E48F5E-DB82-4A76-AA97-46235A2349A4}" type="sibTrans" cxnId="{E79CFF90-9290-472C-B8A5-58E35B4E43FC}">
      <dgm:prSet/>
      <dgm:spPr/>
      <dgm:t>
        <a:bodyPr/>
        <a:lstStyle/>
        <a:p>
          <a:endParaRPr lang="tr-TR"/>
        </a:p>
      </dgm:t>
    </dgm:pt>
    <dgm:pt modelId="{09292815-8D0B-4BC5-9372-9F7F327DF64F}">
      <dgm:prSet custT="1"/>
      <dgm:spPr/>
      <dgm:t>
        <a:bodyPr/>
        <a:lstStyle/>
        <a:p>
          <a:r>
            <a:rPr lang="tr-TR" sz="1000"/>
            <a:t>Akıl hastalığı nedeniyle ceza sorumluluğu bulunmayan çocuklar</a:t>
          </a:r>
          <a:endParaRPr lang="tr-TR" sz="700"/>
        </a:p>
      </dgm:t>
    </dgm:pt>
    <dgm:pt modelId="{8E082465-4F54-4974-B740-E02E6C049830}" type="parTrans" cxnId="{D44982BC-D9DE-468E-9575-1DDDAFC25DB9}">
      <dgm:prSet/>
      <dgm:spPr/>
      <dgm:t>
        <a:bodyPr/>
        <a:lstStyle/>
        <a:p>
          <a:endParaRPr lang="tr-TR"/>
        </a:p>
      </dgm:t>
    </dgm:pt>
    <dgm:pt modelId="{CAB3E4A6-5A89-4EFF-B111-8EF0B0456C87}" type="sibTrans" cxnId="{D44982BC-D9DE-468E-9575-1DDDAFC25DB9}">
      <dgm:prSet/>
      <dgm:spPr/>
      <dgm:t>
        <a:bodyPr/>
        <a:lstStyle/>
        <a:p>
          <a:endParaRPr lang="tr-TR"/>
        </a:p>
      </dgm:t>
    </dgm:pt>
    <dgm:pt modelId="{0128F588-45D5-4722-9829-1C8FC7056CC2}">
      <dgm:prSet custT="1"/>
      <dgm:spPr/>
      <dgm:t>
        <a:bodyPr/>
        <a:lstStyle/>
        <a:p>
          <a:r>
            <a:rPr lang="tr-TR" sz="1000"/>
            <a:t>Ceza sorumluluğu olan çocuklar</a:t>
          </a:r>
          <a:r>
            <a:rPr lang="tr-TR" sz="700"/>
            <a:t> </a:t>
          </a:r>
        </a:p>
      </dgm:t>
    </dgm:pt>
    <dgm:pt modelId="{A776CE30-90D9-4136-B059-70F99BE9ECAE}" type="sibTrans" cxnId="{6F460D7D-352B-4E2E-9E45-5FC3FD63019F}">
      <dgm:prSet/>
      <dgm:spPr/>
      <dgm:t>
        <a:bodyPr/>
        <a:lstStyle/>
        <a:p>
          <a:endParaRPr lang="tr-TR"/>
        </a:p>
      </dgm:t>
    </dgm:pt>
    <dgm:pt modelId="{2B9DF3A5-A6D7-49E7-9BD9-36259007584A}" type="parTrans" cxnId="{6F460D7D-352B-4E2E-9E45-5FC3FD63019F}">
      <dgm:prSet/>
      <dgm:spPr/>
      <dgm:t>
        <a:bodyPr/>
        <a:lstStyle/>
        <a:p>
          <a:endParaRPr lang="tr-TR"/>
        </a:p>
      </dgm:t>
    </dgm:pt>
    <dgm:pt modelId="{2486A4C3-0D2A-42F4-AF13-CB890323E6D1}" type="pres">
      <dgm:prSet presAssocID="{157521FA-7ECC-4DDA-A29D-C3AA2B9E930A}" presName="diagram" presStyleCnt="0">
        <dgm:presLayoutVars>
          <dgm:chPref val="1"/>
          <dgm:dir/>
          <dgm:animOne val="branch"/>
          <dgm:animLvl val="lvl"/>
          <dgm:resizeHandles/>
        </dgm:presLayoutVars>
      </dgm:prSet>
      <dgm:spPr/>
    </dgm:pt>
    <dgm:pt modelId="{94DCB1D1-C20E-4DA9-A5DE-9157B9163CBA}" type="pres">
      <dgm:prSet presAssocID="{56620B66-FE57-4AD2-BB3B-E297052B7286}" presName="root" presStyleCnt="0"/>
      <dgm:spPr/>
    </dgm:pt>
    <dgm:pt modelId="{CC3020F4-5B25-4AC2-A1D4-E9343C319F99}" type="pres">
      <dgm:prSet presAssocID="{56620B66-FE57-4AD2-BB3B-E297052B7286}" presName="rootComposite" presStyleCnt="0"/>
      <dgm:spPr/>
    </dgm:pt>
    <dgm:pt modelId="{2AD40DCE-073A-464E-A06E-801E47518629}" type="pres">
      <dgm:prSet presAssocID="{56620B66-FE57-4AD2-BB3B-E297052B7286}" presName="rootText" presStyleLbl="node1" presStyleIdx="0" presStyleCnt="2" custLinFactNeighborX="-39662" custLinFactNeighborY="-124"/>
      <dgm:spPr/>
    </dgm:pt>
    <dgm:pt modelId="{D2A51D8D-8C88-4A4F-95B1-5641645BB4B5}" type="pres">
      <dgm:prSet presAssocID="{56620B66-FE57-4AD2-BB3B-E297052B7286}" presName="rootConnector" presStyleLbl="node1" presStyleIdx="0" presStyleCnt="2"/>
      <dgm:spPr/>
    </dgm:pt>
    <dgm:pt modelId="{0B235AA9-5FEC-4AEA-86CB-A0FB6B46B7D0}" type="pres">
      <dgm:prSet presAssocID="{56620B66-FE57-4AD2-BB3B-E297052B7286}" presName="childShape" presStyleCnt="0"/>
      <dgm:spPr/>
    </dgm:pt>
    <dgm:pt modelId="{B2F2D798-32EC-47F4-AFB3-4CA9CE32AA00}" type="pres">
      <dgm:prSet presAssocID="{37D8E88E-E7D7-4FC7-94CA-082CD9AD80FB}" presName="Name13" presStyleLbl="parChTrans1D2" presStyleIdx="0" presStyleCnt="10"/>
      <dgm:spPr/>
    </dgm:pt>
    <dgm:pt modelId="{DBE2885E-C330-41E5-97C4-F2592F909F88}" type="pres">
      <dgm:prSet presAssocID="{42E64D61-83E1-4598-814F-90711A17FBC6}" presName="childText" presStyleLbl="bgAcc1" presStyleIdx="0" presStyleCnt="10" custScaleX="156871" custScaleY="118440" custLinFactNeighborX="-30101" custLinFactNeighborY="-1417">
        <dgm:presLayoutVars>
          <dgm:bulletEnabled val="1"/>
        </dgm:presLayoutVars>
      </dgm:prSet>
      <dgm:spPr/>
    </dgm:pt>
    <dgm:pt modelId="{04445BD3-0A06-4BCA-B732-22EA8D2CCCAC}" type="pres">
      <dgm:prSet presAssocID="{93F35DC7-4741-41CE-810D-F9E9BC3DC292}" presName="Name13" presStyleLbl="parChTrans1D2" presStyleIdx="1" presStyleCnt="10"/>
      <dgm:spPr/>
    </dgm:pt>
    <dgm:pt modelId="{0F2D02EE-3A8D-4ABD-BF05-E333FAE8CC9E}" type="pres">
      <dgm:prSet presAssocID="{0642D23A-2558-4F25-B482-D4C57E93372F}" presName="childText" presStyleLbl="bgAcc1" presStyleIdx="1" presStyleCnt="10" custScaleX="153033" custLinFactNeighborX="-27445" custLinFactNeighborY="-1417">
        <dgm:presLayoutVars>
          <dgm:bulletEnabled val="1"/>
        </dgm:presLayoutVars>
      </dgm:prSet>
      <dgm:spPr/>
    </dgm:pt>
    <dgm:pt modelId="{E14B28A9-CED8-4C16-AD80-38F8C62FED03}" type="pres">
      <dgm:prSet presAssocID="{19B9A81D-6508-4572-9F11-FD497AEF86B7}" presName="Name13" presStyleLbl="parChTrans1D2" presStyleIdx="2" presStyleCnt="10"/>
      <dgm:spPr/>
    </dgm:pt>
    <dgm:pt modelId="{77FF3C9E-C5CB-4EEF-85CF-87EFBD4865F3}" type="pres">
      <dgm:prSet presAssocID="{582A9DF7-9E49-446D-B26F-56D0E1D68F5E}" presName="childText" presStyleLbl="bgAcc1" presStyleIdx="2" presStyleCnt="10" custScaleX="154803" custLinFactNeighborX="-27445">
        <dgm:presLayoutVars>
          <dgm:bulletEnabled val="1"/>
        </dgm:presLayoutVars>
      </dgm:prSet>
      <dgm:spPr/>
    </dgm:pt>
    <dgm:pt modelId="{2B17B505-A581-411B-AC9E-37C5F775A795}" type="pres">
      <dgm:prSet presAssocID="{EB37BFA5-071D-4952-8712-834EAA5F9173}" presName="Name13" presStyleLbl="parChTrans1D2" presStyleIdx="3" presStyleCnt="10"/>
      <dgm:spPr/>
    </dgm:pt>
    <dgm:pt modelId="{7C9DE049-7BBA-4295-9C87-6FCE7D0CDA70}" type="pres">
      <dgm:prSet presAssocID="{90F0152A-BCE8-4DDF-A829-BCEFFD3F9339}" presName="childText" presStyleLbl="bgAcc1" presStyleIdx="3" presStyleCnt="10" custScaleX="144662" custLinFactNeighborX="-23904" custLinFactNeighborY="-4250">
        <dgm:presLayoutVars>
          <dgm:bulletEnabled val="1"/>
        </dgm:presLayoutVars>
      </dgm:prSet>
      <dgm:spPr/>
    </dgm:pt>
    <dgm:pt modelId="{90EE9FA6-EB0B-4F93-84F8-D5746E3458D1}" type="pres">
      <dgm:prSet presAssocID="{39E8AB6D-A04F-4E2C-A0B7-0D20DA6114CB}" presName="Name13" presStyleLbl="parChTrans1D2" presStyleIdx="4" presStyleCnt="10"/>
      <dgm:spPr/>
    </dgm:pt>
    <dgm:pt modelId="{5B2E68F4-FA20-4AF9-B13A-AB32762F8618}" type="pres">
      <dgm:prSet presAssocID="{771C4053-BB31-489E-A52E-46336BE3A872}" presName="childText" presStyleLbl="bgAcc1" presStyleIdx="4" presStyleCnt="10" custScaleX="156573" custScaleY="128209" custLinFactNeighborX="-25674" custLinFactNeighborY="-4250">
        <dgm:presLayoutVars>
          <dgm:bulletEnabled val="1"/>
        </dgm:presLayoutVars>
      </dgm:prSet>
      <dgm:spPr/>
    </dgm:pt>
    <dgm:pt modelId="{3E70E7FD-31E4-4438-AD27-715A5604B7DD}" type="pres">
      <dgm:prSet presAssocID="{92C04EE6-0B5B-42AB-ADC1-7663ECB99DAE}" presName="root" presStyleCnt="0"/>
      <dgm:spPr/>
    </dgm:pt>
    <dgm:pt modelId="{5C6F85D1-21FE-4A4E-8F0D-70ED84EA1E28}" type="pres">
      <dgm:prSet presAssocID="{92C04EE6-0B5B-42AB-ADC1-7663ECB99DAE}" presName="rootComposite" presStyleCnt="0"/>
      <dgm:spPr/>
    </dgm:pt>
    <dgm:pt modelId="{C692800C-897A-4B5F-84E1-528B42895FD2}" type="pres">
      <dgm:prSet presAssocID="{92C04EE6-0B5B-42AB-ADC1-7663ECB99DAE}" presName="rootText" presStyleLbl="node1" presStyleIdx="1" presStyleCnt="2"/>
      <dgm:spPr/>
    </dgm:pt>
    <dgm:pt modelId="{A9C174CC-2B4D-41CA-8F32-B6C570335AAC}" type="pres">
      <dgm:prSet presAssocID="{92C04EE6-0B5B-42AB-ADC1-7663ECB99DAE}" presName="rootConnector" presStyleLbl="node1" presStyleIdx="1" presStyleCnt="2"/>
      <dgm:spPr/>
    </dgm:pt>
    <dgm:pt modelId="{AD8CC694-D5C9-47B6-826C-EF093295B01E}" type="pres">
      <dgm:prSet presAssocID="{92C04EE6-0B5B-42AB-ADC1-7663ECB99DAE}" presName="childShape" presStyleCnt="0"/>
      <dgm:spPr/>
    </dgm:pt>
    <dgm:pt modelId="{0B9334E1-28F4-46E1-A07E-B33116BEF8D3}" type="pres">
      <dgm:prSet presAssocID="{2CC4C94D-E04B-4BA0-89C7-9DC89C5B476C}" presName="Name13" presStyleLbl="parChTrans1D2" presStyleIdx="5" presStyleCnt="10"/>
      <dgm:spPr/>
    </dgm:pt>
    <dgm:pt modelId="{6B24950D-EA06-4E04-B9BA-4AA3EED27335}" type="pres">
      <dgm:prSet presAssocID="{55ED4522-93A3-4E21-BAD8-4D57EDAF99BF}" presName="childText" presStyleLbl="bgAcc1" presStyleIdx="5" presStyleCnt="10" custScaleX="202336" custLinFactNeighborX="-2952" custLinFactNeighborY="-15351">
        <dgm:presLayoutVars>
          <dgm:bulletEnabled val="1"/>
        </dgm:presLayoutVars>
      </dgm:prSet>
      <dgm:spPr/>
    </dgm:pt>
    <dgm:pt modelId="{2C2DACC1-9868-44B6-8F91-050A3DA4835C}" type="pres">
      <dgm:prSet presAssocID="{5FFA85B2-5935-412F-B412-7F823C3CAA88}" presName="Name13" presStyleLbl="parChTrans1D2" presStyleIdx="6" presStyleCnt="10"/>
      <dgm:spPr/>
    </dgm:pt>
    <dgm:pt modelId="{57ED0D60-FE54-44CA-BF78-B9521A9B29BB}" type="pres">
      <dgm:prSet presAssocID="{BFF09E67-7BD3-4193-8218-493FBF5F75FF}" presName="childText" presStyleLbl="bgAcc1" presStyleIdx="6" presStyleCnt="10" custScaleX="198931" custScaleY="161904" custLinFactNeighborX="-738" custLinFactNeighborY="-16532">
        <dgm:presLayoutVars>
          <dgm:bulletEnabled val="1"/>
        </dgm:presLayoutVars>
      </dgm:prSet>
      <dgm:spPr/>
    </dgm:pt>
    <dgm:pt modelId="{F7D30957-4141-4A3C-923C-64EBA6EF46BA}" type="pres">
      <dgm:prSet presAssocID="{FD952C8F-EE80-42E6-B4E3-B04970C95480}" presName="Name13" presStyleLbl="parChTrans1D2" presStyleIdx="7" presStyleCnt="10"/>
      <dgm:spPr/>
    </dgm:pt>
    <dgm:pt modelId="{DE870EEA-058B-46B6-A80A-8714FD4E32B5}" type="pres">
      <dgm:prSet presAssocID="{E5E3745E-1E64-44BA-9444-559F2C700DCB}" presName="childText" presStyleLbl="bgAcc1" presStyleIdx="7" presStyleCnt="10" custScaleX="198750" custScaleY="169351" custLinFactNeighborX="-1576" custLinFactNeighborY="-23501">
        <dgm:presLayoutVars>
          <dgm:bulletEnabled val="1"/>
        </dgm:presLayoutVars>
      </dgm:prSet>
      <dgm:spPr/>
    </dgm:pt>
    <dgm:pt modelId="{69EE0D2C-F3BA-4A22-AFF9-7A6F37B8B575}" type="pres">
      <dgm:prSet presAssocID="{8E082465-4F54-4974-B740-E02E6C049830}" presName="Name13" presStyleLbl="parChTrans1D2" presStyleIdx="8" presStyleCnt="10"/>
      <dgm:spPr/>
    </dgm:pt>
    <dgm:pt modelId="{F59FC174-A298-4B45-B210-3AA710297857}" type="pres">
      <dgm:prSet presAssocID="{09292815-8D0B-4BC5-9372-9F7F327DF64F}" presName="childText" presStyleLbl="bgAcc1" presStyleIdx="8" presStyleCnt="10" custScaleX="203263" custScaleY="95846" custLinFactNeighborX="-5166" custLinFactNeighborY="-18818">
        <dgm:presLayoutVars>
          <dgm:bulletEnabled val="1"/>
        </dgm:presLayoutVars>
      </dgm:prSet>
      <dgm:spPr/>
    </dgm:pt>
    <dgm:pt modelId="{815081CB-9F20-46C7-8E22-80CD95DB7A3B}" type="pres">
      <dgm:prSet presAssocID="{2B9DF3A5-A6D7-49E7-9BD9-36259007584A}" presName="Name13" presStyleLbl="parChTrans1D2" presStyleIdx="9" presStyleCnt="10"/>
      <dgm:spPr/>
    </dgm:pt>
    <dgm:pt modelId="{3942AE15-ABA9-4CFD-A812-09316246001C}" type="pres">
      <dgm:prSet presAssocID="{0128F588-45D5-4722-9829-1C8FC7056CC2}" presName="childText" presStyleLbl="bgAcc1" presStyleIdx="9" presStyleCnt="10" custScaleX="195038" custScaleY="43874" custLinFactNeighborX="-738" custLinFactNeighborY="-9448">
        <dgm:presLayoutVars>
          <dgm:bulletEnabled val="1"/>
        </dgm:presLayoutVars>
      </dgm:prSet>
      <dgm:spPr/>
    </dgm:pt>
  </dgm:ptLst>
  <dgm:cxnLst>
    <dgm:cxn modelId="{3194A601-CC2B-4A2C-AD8D-E0D0B98471BC}" type="presOf" srcId="{93F35DC7-4741-41CE-810D-F9E9BC3DC292}" destId="{04445BD3-0A06-4BCA-B732-22EA8D2CCCAC}" srcOrd="0" destOrd="0" presId="urn:microsoft.com/office/officeart/2005/8/layout/hierarchy3"/>
    <dgm:cxn modelId="{0B418F05-F1AB-428E-BFB8-EAED1B77E16B}" type="presOf" srcId="{5FFA85B2-5935-412F-B412-7F823C3CAA88}" destId="{2C2DACC1-9868-44B6-8F91-050A3DA4835C}" srcOrd="0" destOrd="0" presId="urn:microsoft.com/office/officeart/2005/8/layout/hierarchy3"/>
    <dgm:cxn modelId="{676A7D0B-0CFA-458F-97FD-2E00B3C34FF0}" type="presOf" srcId="{0642D23A-2558-4F25-B482-D4C57E93372F}" destId="{0F2D02EE-3A8D-4ABD-BF05-E333FAE8CC9E}" srcOrd="0" destOrd="0" presId="urn:microsoft.com/office/officeart/2005/8/layout/hierarchy3"/>
    <dgm:cxn modelId="{8B6C4913-774A-4F49-8197-F25BB47535F1}" type="presOf" srcId="{56620B66-FE57-4AD2-BB3B-E297052B7286}" destId="{2AD40DCE-073A-464E-A06E-801E47518629}" srcOrd="0" destOrd="0" presId="urn:microsoft.com/office/officeart/2005/8/layout/hierarchy3"/>
    <dgm:cxn modelId="{BCFA0D21-D351-4A17-A515-CF28B12D3D2F}" type="presOf" srcId="{90F0152A-BCE8-4DDF-A829-BCEFFD3F9339}" destId="{7C9DE049-7BBA-4295-9C87-6FCE7D0CDA70}" srcOrd="0" destOrd="0" presId="urn:microsoft.com/office/officeart/2005/8/layout/hierarchy3"/>
    <dgm:cxn modelId="{05780F28-3E4E-4A5D-9F99-DFF393893BCE}" type="presOf" srcId="{92C04EE6-0B5B-42AB-ADC1-7663ECB99DAE}" destId="{C692800C-897A-4B5F-84E1-528B42895FD2}" srcOrd="0" destOrd="0" presId="urn:microsoft.com/office/officeart/2005/8/layout/hierarchy3"/>
    <dgm:cxn modelId="{6946272A-9B68-480E-85B9-1FA4FE0739E5}" srcId="{56620B66-FE57-4AD2-BB3B-E297052B7286}" destId="{90F0152A-BCE8-4DDF-A829-BCEFFD3F9339}" srcOrd="3" destOrd="0" parTransId="{EB37BFA5-071D-4952-8712-834EAA5F9173}" sibTransId="{BF9540D4-FBDB-4691-B9C1-C98CB97040DB}"/>
    <dgm:cxn modelId="{AE3BBF31-0FBE-4654-B917-754871815ECF}" type="presOf" srcId="{157521FA-7ECC-4DDA-A29D-C3AA2B9E930A}" destId="{2486A4C3-0D2A-42F4-AF13-CB890323E6D1}" srcOrd="0" destOrd="0" presId="urn:microsoft.com/office/officeart/2005/8/layout/hierarchy3"/>
    <dgm:cxn modelId="{DE322735-479F-4FDC-846A-C6C3A07B0515}" type="presOf" srcId="{2CC4C94D-E04B-4BA0-89C7-9DC89C5B476C}" destId="{0B9334E1-28F4-46E1-A07E-B33116BEF8D3}" srcOrd="0" destOrd="0" presId="urn:microsoft.com/office/officeart/2005/8/layout/hierarchy3"/>
    <dgm:cxn modelId="{54D87538-09E8-410C-9264-4373ADFFDE76}" type="presOf" srcId="{92C04EE6-0B5B-42AB-ADC1-7663ECB99DAE}" destId="{A9C174CC-2B4D-41CA-8F32-B6C570335AAC}" srcOrd="1" destOrd="0" presId="urn:microsoft.com/office/officeart/2005/8/layout/hierarchy3"/>
    <dgm:cxn modelId="{68CE8540-0084-4D92-8C58-3A9AE2F22D37}" type="presOf" srcId="{42E64D61-83E1-4598-814F-90711A17FBC6}" destId="{DBE2885E-C330-41E5-97C4-F2592F909F88}" srcOrd="0" destOrd="0" presId="urn:microsoft.com/office/officeart/2005/8/layout/hierarchy3"/>
    <dgm:cxn modelId="{47519940-066D-4F2F-9DF5-9F0A994ED486}" type="presOf" srcId="{19B9A81D-6508-4572-9F11-FD497AEF86B7}" destId="{E14B28A9-CED8-4C16-AD80-38F8C62FED03}" srcOrd="0" destOrd="0" presId="urn:microsoft.com/office/officeart/2005/8/layout/hierarchy3"/>
    <dgm:cxn modelId="{91BBDD40-DDF7-4322-A49D-4BB21055EC6B}" srcId="{92C04EE6-0B5B-42AB-ADC1-7663ECB99DAE}" destId="{BFF09E67-7BD3-4193-8218-493FBF5F75FF}" srcOrd="1" destOrd="0" parTransId="{5FFA85B2-5935-412F-B412-7F823C3CAA88}" sibTransId="{F1A0A0A4-7A95-4BDF-9A13-4FC1765F0989}"/>
    <dgm:cxn modelId="{AC0B545E-FD9C-483F-8193-3F8F4114477B}" type="presOf" srcId="{55ED4522-93A3-4E21-BAD8-4D57EDAF99BF}" destId="{6B24950D-EA06-4E04-B9BA-4AA3EED27335}" srcOrd="0" destOrd="0" presId="urn:microsoft.com/office/officeart/2005/8/layout/hierarchy3"/>
    <dgm:cxn modelId="{F062E55F-EA6C-44D0-996E-0BA0E7960490}" type="presOf" srcId="{FD952C8F-EE80-42E6-B4E3-B04970C95480}" destId="{F7D30957-4141-4A3C-923C-64EBA6EF46BA}" srcOrd="0" destOrd="0" presId="urn:microsoft.com/office/officeart/2005/8/layout/hierarchy3"/>
    <dgm:cxn modelId="{BE760752-D217-40C1-AC9A-B624AF232EEE}" type="presOf" srcId="{582A9DF7-9E49-446D-B26F-56D0E1D68F5E}" destId="{77FF3C9E-C5CB-4EEF-85CF-87EFBD4865F3}" srcOrd="0" destOrd="0" presId="urn:microsoft.com/office/officeart/2005/8/layout/hierarchy3"/>
    <dgm:cxn modelId="{770D1354-9258-4451-9DFF-AB0187FAEAE9}" type="presOf" srcId="{56620B66-FE57-4AD2-BB3B-E297052B7286}" destId="{D2A51D8D-8C88-4A4F-95B1-5641645BB4B5}" srcOrd="1" destOrd="0" presId="urn:microsoft.com/office/officeart/2005/8/layout/hierarchy3"/>
    <dgm:cxn modelId="{56F85675-065A-4DB9-91CD-D109EFF6A8C3}" type="presOf" srcId="{8E082465-4F54-4974-B740-E02E6C049830}" destId="{69EE0D2C-F3BA-4A22-AFF9-7A6F37B8B575}" srcOrd="0" destOrd="0" presId="urn:microsoft.com/office/officeart/2005/8/layout/hierarchy3"/>
    <dgm:cxn modelId="{6F460D7D-352B-4E2E-9E45-5FC3FD63019F}" srcId="{92C04EE6-0B5B-42AB-ADC1-7663ECB99DAE}" destId="{0128F588-45D5-4722-9829-1C8FC7056CC2}" srcOrd="4" destOrd="0" parTransId="{2B9DF3A5-A6D7-49E7-9BD9-36259007584A}" sibTransId="{A776CE30-90D9-4136-B059-70F99BE9ECAE}"/>
    <dgm:cxn modelId="{75F57383-175A-4ADB-B983-0301E74EA5B6}" type="presOf" srcId="{BFF09E67-7BD3-4193-8218-493FBF5F75FF}" destId="{57ED0D60-FE54-44CA-BF78-B9521A9B29BB}" srcOrd="0" destOrd="0" presId="urn:microsoft.com/office/officeart/2005/8/layout/hierarchy3"/>
    <dgm:cxn modelId="{E79CFF90-9290-472C-B8A5-58E35B4E43FC}" srcId="{92C04EE6-0B5B-42AB-ADC1-7663ECB99DAE}" destId="{E5E3745E-1E64-44BA-9444-559F2C700DCB}" srcOrd="2" destOrd="0" parTransId="{FD952C8F-EE80-42E6-B4E3-B04970C95480}" sibTransId="{F4E48F5E-DB82-4A76-AA97-46235A2349A4}"/>
    <dgm:cxn modelId="{9B020FAE-D64C-42EA-ADF6-4585F18D4335}" type="presOf" srcId="{EB37BFA5-071D-4952-8712-834EAA5F9173}" destId="{2B17B505-A581-411B-AC9E-37C5F775A795}" srcOrd="0" destOrd="0" presId="urn:microsoft.com/office/officeart/2005/8/layout/hierarchy3"/>
    <dgm:cxn modelId="{F9975BB7-49A3-46AF-A39A-0E7BE57DE317}" srcId="{56620B66-FE57-4AD2-BB3B-E297052B7286}" destId="{771C4053-BB31-489E-A52E-46336BE3A872}" srcOrd="4" destOrd="0" parTransId="{39E8AB6D-A04F-4E2C-A0B7-0D20DA6114CB}" sibTransId="{DE45B6AB-C5AA-4CFF-AE13-C4CD1F48613A}"/>
    <dgm:cxn modelId="{D44982BC-D9DE-468E-9575-1DDDAFC25DB9}" srcId="{92C04EE6-0B5B-42AB-ADC1-7663ECB99DAE}" destId="{09292815-8D0B-4BC5-9372-9F7F327DF64F}" srcOrd="3" destOrd="0" parTransId="{8E082465-4F54-4974-B740-E02E6C049830}" sibTransId="{CAB3E4A6-5A89-4EFF-B111-8EF0B0456C87}"/>
    <dgm:cxn modelId="{B5C4F7BE-8957-45FC-BC13-E1E2DC649294}" srcId="{56620B66-FE57-4AD2-BB3B-E297052B7286}" destId="{582A9DF7-9E49-446D-B26F-56D0E1D68F5E}" srcOrd="2" destOrd="0" parTransId="{19B9A81D-6508-4572-9F11-FD497AEF86B7}" sibTransId="{0F6FAF02-B6DB-4424-8F16-7DE4F2DF10CB}"/>
    <dgm:cxn modelId="{8D7F72C2-C15C-4000-A2A8-229D1A0B671E}" srcId="{56620B66-FE57-4AD2-BB3B-E297052B7286}" destId="{42E64D61-83E1-4598-814F-90711A17FBC6}" srcOrd="0" destOrd="0" parTransId="{37D8E88E-E7D7-4FC7-94CA-082CD9AD80FB}" sibTransId="{6960D3C6-100F-4941-AF32-87CD567A40E3}"/>
    <dgm:cxn modelId="{8246ACC4-B9E3-4016-8167-2205E05FB74D}" srcId="{157521FA-7ECC-4DDA-A29D-C3AA2B9E930A}" destId="{56620B66-FE57-4AD2-BB3B-E297052B7286}" srcOrd="0" destOrd="0" parTransId="{7BE1F737-8558-4B1A-B44D-73FD537600D8}" sibTransId="{C25630DF-C499-4CF5-9A3F-8277CAEDA49B}"/>
    <dgm:cxn modelId="{DBA412CE-F775-47FD-AA52-DABCFC37F54A}" srcId="{56620B66-FE57-4AD2-BB3B-E297052B7286}" destId="{0642D23A-2558-4F25-B482-D4C57E93372F}" srcOrd="1" destOrd="0" parTransId="{93F35DC7-4741-41CE-810D-F9E9BC3DC292}" sibTransId="{EBA75105-3148-46CD-A62E-1DD94278677A}"/>
    <dgm:cxn modelId="{2D25FAD8-B1D3-4A1B-AF5B-CC42853A1153}" srcId="{157521FA-7ECC-4DDA-A29D-C3AA2B9E930A}" destId="{92C04EE6-0B5B-42AB-ADC1-7663ECB99DAE}" srcOrd="1" destOrd="0" parTransId="{94E75639-9D5C-4B74-8162-3BADD1643395}" sibTransId="{4F7699D6-3099-4373-8218-97E4DE52E46F}"/>
    <dgm:cxn modelId="{D14554D9-B735-425F-934F-4DCFB8C6B37F}" type="presOf" srcId="{771C4053-BB31-489E-A52E-46336BE3A872}" destId="{5B2E68F4-FA20-4AF9-B13A-AB32762F8618}" srcOrd="0" destOrd="0" presId="urn:microsoft.com/office/officeart/2005/8/layout/hierarchy3"/>
    <dgm:cxn modelId="{028EE1E1-F831-42CB-AF33-1F09CFC25259}" type="presOf" srcId="{2B9DF3A5-A6D7-49E7-9BD9-36259007584A}" destId="{815081CB-9F20-46C7-8E22-80CD95DB7A3B}" srcOrd="0" destOrd="0" presId="urn:microsoft.com/office/officeart/2005/8/layout/hierarchy3"/>
    <dgm:cxn modelId="{F1AA4FE3-21AD-4623-9122-76A46D45D0DA}" type="presOf" srcId="{0128F588-45D5-4722-9829-1C8FC7056CC2}" destId="{3942AE15-ABA9-4CFD-A812-09316246001C}" srcOrd="0" destOrd="0" presId="urn:microsoft.com/office/officeart/2005/8/layout/hierarchy3"/>
    <dgm:cxn modelId="{9CFC3EE4-4249-46BD-8E07-D35C65FE2FD5}" type="presOf" srcId="{E5E3745E-1E64-44BA-9444-559F2C700DCB}" destId="{DE870EEA-058B-46B6-A80A-8714FD4E32B5}" srcOrd="0" destOrd="0" presId="urn:microsoft.com/office/officeart/2005/8/layout/hierarchy3"/>
    <dgm:cxn modelId="{037BE1E9-0D06-4667-BF61-C5F9FC2E2189}" srcId="{92C04EE6-0B5B-42AB-ADC1-7663ECB99DAE}" destId="{55ED4522-93A3-4E21-BAD8-4D57EDAF99BF}" srcOrd="0" destOrd="0" parTransId="{2CC4C94D-E04B-4BA0-89C7-9DC89C5B476C}" sibTransId="{A3EDABCB-CA92-44E9-AE74-30D14661C046}"/>
    <dgm:cxn modelId="{C2A706F3-16F4-441C-AB96-818319079E25}" type="presOf" srcId="{37D8E88E-E7D7-4FC7-94CA-082CD9AD80FB}" destId="{B2F2D798-32EC-47F4-AFB3-4CA9CE32AA00}" srcOrd="0" destOrd="0" presId="urn:microsoft.com/office/officeart/2005/8/layout/hierarchy3"/>
    <dgm:cxn modelId="{63844FFF-379A-4A6D-A7AD-94FDEEF338AD}" type="presOf" srcId="{39E8AB6D-A04F-4E2C-A0B7-0D20DA6114CB}" destId="{90EE9FA6-EB0B-4F93-84F8-D5746E3458D1}" srcOrd="0" destOrd="0" presId="urn:microsoft.com/office/officeart/2005/8/layout/hierarchy3"/>
    <dgm:cxn modelId="{5E8357FF-43F7-437B-9A14-8FBCDB8B3A30}" type="presOf" srcId="{09292815-8D0B-4BC5-9372-9F7F327DF64F}" destId="{F59FC174-A298-4B45-B210-3AA710297857}" srcOrd="0" destOrd="0" presId="urn:microsoft.com/office/officeart/2005/8/layout/hierarchy3"/>
    <dgm:cxn modelId="{DF69FCEF-1907-4DDC-8884-5E16E912BB9C}" type="presParOf" srcId="{2486A4C3-0D2A-42F4-AF13-CB890323E6D1}" destId="{94DCB1D1-C20E-4DA9-A5DE-9157B9163CBA}" srcOrd="0" destOrd="0" presId="urn:microsoft.com/office/officeart/2005/8/layout/hierarchy3"/>
    <dgm:cxn modelId="{F58E3AD7-B028-4264-AE13-24C3EA3D0644}" type="presParOf" srcId="{94DCB1D1-C20E-4DA9-A5DE-9157B9163CBA}" destId="{CC3020F4-5B25-4AC2-A1D4-E9343C319F99}" srcOrd="0" destOrd="0" presId="urn:microsoft.com/office/officeart/2005/8/layout/hierarchy3"/>
    <dgm:cxn modelId="{40B0C681-D72D-41F1-8138-F5BBDEFD25C5}" type="presParOf" srcId="{CC3020F4-5B25-4AC2-A1D4-E9343C319F99}" destId="{2AD40DCE-073A-464E-A06E-801E47518629}" srcOrd="0" destOrd="0" presId="urn:microsoft.com/office/officeart/2005/8/layout/hierarchy3"/>
    <dgm:cxn modelId="{3841E53F-4E77-402E-B08D-AD3E2167B96B}" type="presParOf" srcId="{CC3020F4-5B25-4AC2-A1D4-E9343C319F99}" destId="{D2A51D8D-8C88-4A4F-95B1-5641645BB4B5}" srcOrd="1" destOrd="0" presId="urn:microsoft.com/office/officeart/2005/8/layout/hierarchy3"/>
    <dgm:cxn modelId="{41613DAF-42AF-40DA-B8A9-BF27EB59B03D}" type="presParOf" srcId="{94DCB1D1-C20E-4DA9-A5DE-9157B9163CBA}" destId="{0B235AA9-5FEC-4AEA-86CB-A0FB6B46B7D0}" srcOrd="1" destOrd="0" presId="urn:microsoft.com/office/officeart/2005/8/layout/hierarchy3"/>
    <dgm:cxn modelId="{5D94BD5F-0EA9-4A15-B367-8DD11F890CA2}" type="presParOf" srcId="{0B235AA9-5FEC-4AEA-86CB-A0FB6B46B7D0}" destId="{B2F2D798-32EC-47F4-AFB3-4CA9CE32AA00}" srcOrd="0" destOrd="0" presId="urn:microsoft.com/office/officeart/2005/8/layout/hierarchy3"/>
    <dgm:cxn modelId="{DEE89EE4-5D30-430B-A1F6-EB299EC2AE58}" type="presParOf" srcId="{0B235AA9-5FEC-4AEA-86CB-A0FB6B46B7D0}" destId="{DBE2885E-C330-41E5-97C4-F2592F909F88}" srcOrd="1" destOrd="0" presId="urn:microsoft.com/office/officeart/2005/8/layout/hierarchy3"/>
    <dgm:cxn modelId="{170A8EA6-82E6-4FE9-B04C-6F756C2C971D}" type="presParOf" srcId="{0B235AA9-5FEC-4AEA-86CB-A0FB6B46B7D0}" destId="{04445BD3-0A06-4BCA-B732-22EA8D2CCCAC}" srcOrd="2" destOrd="0" presId="urn:microsoft.com/office/officeart/2005/8/layout/hierarchy3"/>
    <dgm:cxn modelId="{50134C19-5E6F-40F5-BC43-74197912208A}" type="presParOf" srcId="{0B235AA9-5FEC-4AEA-86CB-A0FB6B46B7D0}" destId="{0F2D02EE-3A8D-4ABD-BF05-E333FAE8CC9E}" srcOrd="3" destOrd="0" presId="urn:microsoft.com/office/officeart/2005/8/layout/hierarchy3"/>
    <dgm:cxn modelId="{536D7360-FF3D-43D1-ACD9-EAE9F2F1E3DC}" type="presParOf" srcId="{0B235AA9-5FEC-4AEA-86CB-A0FB6B46B7D0}" destId="{E14B28A9-CED8-4C16-AD80-38F8C62FED03}" srcOrd="4" destOrd="0" presId="urn:microsoft.com/office/officeart/2005/8/layout/hierarchy3"/>
    <dgm:cxn modelId="{DDFDF1E5-9458-4781-B30C-C781097D6D9D}" type="presParOf" srcId="{0B235AA9-5FEC-4AEA-86CB-A0FB6B46B7D0}" destId="{77FF3C9E-C5CB-4EEF-85CF-87EFBD4865F3}" srcOrd="5" destOrd="0" presId="urn:microsoft.com/office/officeart/2005/8/layout/hierarchy3"/>
    <dgm:cxn modelId="{926109C0-7834-4214-83E6-45F355C47187}" type="presParOf" srcId="{0B235AA9-5FEC-4AEA-86CB-A0FB6B46B7D0}" destId="{2B17B505-A581-411B-AC9E-37C5F775A795}" srcOrd="6" destOrd="0" presId="urn:microsoft.com/office/officeart/2005/8/layout/hierarchy3"/>
    <dgm:cxn modelId="{07A2F879-E6B1-4F8B-8C8A-4DF239958BDF}" type="presParOf" srcId="{0B235AA9-5FEC-4AEA-86CB-A0FB6B46B7D0}" destId="{7C9DE049-7BBA-4295-9C87-6FCE7D0CDA70}" srcOrd="7" destOrd="0" presId="urn:microsoft.com/office/officeart/2005/8/layout/hierarchy3"/>
    <dgm:cxn modelId="{D4468CAB-7C5D-4C82-BEBA-59B6EC49B345}" type="presParOf" srcId="{0B235AA9-5FEC-4AEA-86CB-A0FB6B46B7D0}" destId="{90EE9FA6-EB0B-4F93-84F8-D5746E3458D1}" srcOrd="8" destOrd="0" presId="urn:microsoft.com/office/officeart/2005/8/layout/hierarchy3"/>
    <dgm:cxn modelId="{06D0CA82-3325-4F0E-9560-5917A11E11D5}" type="presParOf" srcId="{0B235AA9-5FEC-4AEA-86CB-A0FB6B46B7D0}" destId="{5B2E68F4-FA20-4AF9-B13A-AB32762F8618}" srcOrd="9" destOrd="0" presId="urn:microsoft.com/office/officeart/2005/8/layout/hierarchy3"/>
    <dgm:cxn modelId="{FF31A71B-0258-445C-A778-AC2F74495A5F}" type="presParOf" srcId="{2486A4C3-0D2A-42F4-AF13-CB890323E6D1}" destId="{3E70E7FD-31E4-4438-AD27-715A5604B7DD}" srcOrd="1" destOrd="0" presId="urn:microsoft.com/office/officeart/2005/8/layout/hierarchy3"/>
    <dgm:cxn modelId="{3801730D-A26B-42AF-8952-39AA23E3CD6E}" type="presParOf" srcId="{3E70E7FD-31E4-4438-AD27-715A5604B7DD}" destId="{5C6F85D1-21FE-4A4E-8F0D-70ED84EA1E28}" srcOrd="0" destOrd="0" presId="urn:microsoft.com/office/officeart/2005/8/layout/hierarchy3"/>
    <dgm:cxn modelId="{85F509F0-DF50-447B-882D-ADE5F9CBF69F}" type="presParOf" srcId="{5C6F85D1-21FE-4A4E-8F0D-70ED84EA1E28}" destId="{C692800C-897A-4B5F-84E1-528B42895FD2}" srcOrd="0" destOrd="0" presId="urn:microsoft.com/office/officeart/2005/8/layout/hierarchy3"/>
    <dgm:cxn modelId="{4D7FF64B-5B98-4308-902A-602915D0D490}" type="presParOf" srcId="{5C6F85D1-21FE-4A4E-8F0D-70ED84EA1E28}" destId="{A9C174CC-2B4D-41CA-8F32-B6C570335AAC}" srcOrd="1" destOrd="0" presId="urn:microsoft.com/office/officeart/2005/8/layout/hierarchy3"/>
    <dgm:cxn modelId="{8E8BC396-33C9-4E23-8DEC-C5A2D4E89758}" type="presParOf" srcId="{3E70E7FD-31E4-4438-AD27-715A5604B7DD}" destId="{AD8CC694-D5C9-47B6-826C-EF093295B01E}" srcOrd="1" destOrd="0" presId="urn:microsoft.com/office/officeart/2005/8/layout/hierarchy3"/>
    <dgm:cxn modelId="{33624FE8-2F26-44FC-B015-B6989F9F1617}" type="presParOf" srcId="{AD8CC694-D5C9-47B6-826C-EF093295B01E}" destId="{0B9334E1-28F4-46E1-A07E-B33116BEF8D3}" srcOrd="0" destOrd="0" presId="urn:microsoft.com/office/officeart/2005/8/layout/hierarchy3"/>
    <dgm:cxn modelId="{5A91F24E-FA09-4E5F-A390-84C870E644B9}" type="presParOf" srcId="{AD8CC694-D5C9-47B6-826C-EF093295B01E}" destId="{6B24950D-EA06-4E04-B9BA-4AA3EED27335}" srcOrd="1" destOrd="0" presId="urn:microsoft.com/office/officeart/2005/8/layout/hierarchy3"/>
    <dgm:cxn modelId="{0C24A9C1-A3CB-4E32-87BF-605F8C9606B1}" type="presParOf" srcId="{AD8CC694-D5C9-47B6-826C-EF093295B01E}" destId="{2C2DACC1-9868-44B6-8F91-050A3DA4835C}" srcOrd="2" destOrd="0" presId="urn:microsoft.com/office/officeart/2005/8/layout/hierarchy3"/>
    <dgm:cxn modelId="{1DEB0CE9-2172-4F1E-AF3C-80018C942DB3}" type="presParOf" srcId="{AD8CC694-D5C9-47B6-826C-EF093295B01E}" destId="{57ED0D60-FE54-44CA-BF78-B9521A9B29BB}" srcOrd="3" destOrd="0" presId="urn:microsoft.com/office/officeart/2005/8/layout/hierarchy3"/>
    <dgm:cxn modelId="{93B3F2AB-008D-480F-968F-36E80C152ECC}" type="presParOf" srcId="{AD8CC694-D5C9-47B6-826C-EF093295B01E}" destId="{F7D30957-4141-4A3C-923C-64EBA6EF46BA}" srcOrd="4" destOrd="0" presId="urn:microsoft.com/office/officeart/2005/8/layout/hierarchy3"/>
    <dgm:cxn modelId="{15710704-A3D6-48AD-AB2B-8D0FF1B94FA8}" type="presParOf" srcId="{AD8CC694-D5C9-47B6-826C-EF093295B01E}" destId="{DE870EEA-058B-46B6-A80A-8714FD4E32B5}" srcOrd="5" destOrd="0" presId="urn:microsoft.com/office/officeart/2005/8/layout/hierarchy3"/>
    <dgm:cxn modelId="{F9C4F0BD-F891-4C6E-B974-DB113D511F09}" type="presParOf" srcId="{AD8CC694-D5C9-47B6-826C-EF093295B01E}" destId="{69EE0D2C-F3BA-4A22-AFF9-7A6F37B8B575}" srcOrd="6" destOrd="0" presId="urn:microsoft.com/office/officeart/2005/8/layout/hierarchy3"/>
    <dgm:cxn modelId="{37FDAF1E-C29C-4FF7-94DB-3856AF2D5274}" type="presParOf" srcId="{AD8CC694-D5C9-47B6-826C-EF093295B01E}" destId="{F59FC174-A298-4B45-B210-3AA710297857}" srcOrd="7" destOrd="0" presId="urn:microsoft.com/office/officeart/2005/8/layout/hierarchy3"/>
    <dgm:cxn modelId="{6C2092B4-FE90-4383-88BD-F1E3F78C98D9}" type="presParOf" srcId="{AD8CC694-D5C9-47B6-826C-EF093295B01E}" destId="{815081CB-9F20-46C7-8E22-80CD95DB7A3B}" srcOrd="8" destOrd="0" presId="urn:microsoft.com/office/officeart/2005/8/layout/hierarchy3"/>
    <dgm:cxn modelId="{85A759CB-9ABB-4037-BBC1-9E2FD610D6C9}" type="presParOf" srcId="{AD8CC694-D5C9-47B6-826C-EF093295B01E}" destId="{3942AE15-ABA9-4CFD-A812-09316246001C}"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9D950-A4E4-4AD8-8F72-281C64405E53}">
      <dsp:nvSpPr>
        <dsp:cNvPr id="0" name=""/>
        <dsp:cNvSpPr/>
      </dsp:nvSpPr>
      <dsp:spPr>
        <a:xfrm>
          <a:off x="1339846" y="878"/>
          <a:ext cx="5149929" cy="46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r>
            <a:rPr lang="tr-TR" sz="2100" kern="1200" dirty="0"/>
            <a:t> </a:t>
          </a:r>
        </a:p>
      </dsp:txBody>
      <dsp:txXfrm>
        <a:off x="1339846" y="878"/>
        <a:ext cx="5149929" cy="468175"/>
      </dsp:txXfrm>
    </dsp:sp>
    <dsp:sp modelId="{9E3A6F2B-090B-4F2A-8534-DB1946F84CA7}">
      <dsp:nvSpPr>
        <dsp:cNvPr id="0" name=""/>
        <dsp:cNvSpPr/>
      </dsp:nvSpPr>
      <dsp:spPr>
        <a:xfrm>
          <a:off x="1339846"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BB5F95-D5FB-4D22-A5D1-0FE5B93A9163}">
      <dsp:nvSpPr>
        <dsp:cNvPr id="0" name=""/>
        <dsp:cNvSpPr/>
      </dsp:nvSpPr>
      <dsp:spPr>
        <a:xfrm>
          <a:off x="2063697"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24BE390-A786-410A-8D35-9576DD27716F}">
      <dsp:nvSpPr>
        <dsp:cNvPr id="0" name=""/>
        <dsp:cNvSpPr/>
      </dsp:nvSpPr>
      <dsp:spPr>
        <a:xfrm>
          <a:off x="2788120"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64E6E05-B27B-4FC0-8A95-EF088B4A92D9}">
      <dsp:nvSpPr>
        <dsp:cNvPr id="0" name=""/>
        <dsp:cNvSpPr/>
      </dsp:nvSpPr>
      <dsp:spPr>
        <a:xfrm>
          <a:off x="3511972"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D42409-F806-48A8-BAF0-61F4C5BC7250}">
      <dsp:nvSpPr>
        <dsp:cNvPr id="0" name=""/>
        <dsp:cNvSpPr/>
      </dsp:nvSpPr>
      <dsp:spPr>
        <a:xfrm>
          <a:off x="4236395"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0F553E7-DB34-4307-88A8-4B40F7F7DB87}">
      <dsp:nvSpPr>
        <dsp:cNvPr id="0" name=""/>
        <dsp:cNvSpPr/>
      </dsp:nvSpPr>
      <dsp:spPr>
        <a:xfrm>
          <a:off x="4960246"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1207D4F-D6CA-4B72-A4C2-3C8716BF7AFD}">
      <dsp:nvSpPr>
        <dsp:cNvPr id="0" name=""/>
        <dsp:cNvSpPr/>
      </dsp:nvSpPr>
      <dsp:spPr>
        <a:xfrm>
          <a:off x="5684670" y="469054"/>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DD6992-B235-4CD1-AC67-60C3DE99F355}">
      <dsp:nvSpPr>
        <dsp:cNvPr id="0" name=""/>
        <dsp:cNvSpPr/>
      </dsp:nvSpPr>
      <dsp:spPr>
        <a:xfrm>
          <a:off x="1339846" y="564423"/>
          <a:ext cx="5216878" cy="76295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l" defTabSz="933450">
            <a:lnSpc>
              <a:spcPct val="90000"/>
            </a:lnSpc>
            <a:spcBef>
              <a:spcPct val="0"/>
            </a:spcBef>
            <a:spcAft>
              <a:spcPct val="35000"/>
            </a:spcAft>
            <a:buNone/>
          </a:pPr>
          <a:r>
            <a:rPr lang="tr-TR" sz="2100" kern="1200" dirty="0"/>
            <a:t>Eğitimden beklentilerim</a:t>
          </a:r>
        </a:p>
      </dsp:txBody>
      <dsp:txXfrm>
        <a:off x="1339846" y="564423"/>
        <a:ext cx="5216878" cy="762952"/>
      </dsp:txXfrm>
    </dsp:sp>
    <dsp:sp modelId="{AE34DC98-D584-4E21-9CC4-41FF9AB89B41}">
      <dsp:nvSpPr>
        <dsp:cNvPr id="0" name=""/>
        <dsp:cNvSpPr/>
      </dsp:nvSpPr>
      <dsp:spPr>
        <a:xfrm>
          <a:off x="1339846" y="1483785"/>
          <a:ext cx="5149929" cy="46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r>
            <a:rPr lang="tr-TR" sz="2100" kern="1200" dirty="0"/>
            <a:t> </a:t>
          </a:r>
        </a:p>
      </dsp:txBody>
      <dsp:txXfrm>
        <a:off x="1339846" y="1483785"/>
        <a:ext cx="5149929" cy="468175"/>
      </dsp:txXfrm>
    </dsp:sp>
    <dsp:sp modelId="{01E0269B-70C2-4765-A499-91CBBBF1D1A8}">
      <dsp:nvSpPr>
        <dsp:cNvPr id="0" name=""/>
        <dsp:cNvSpPr/>
      </dsp:nvSpPr>
      <dsp:spPr>
        <a:xfrm>
          <a:off x="1339846"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47B40D9-654F-4301-9EF9-EEB0E02606A1}">
      <dsp:nvSpPr>
        <dsp:cNvPr id="0" name=""/>
        <dsp:cNvSpPr/>
      </dsp:nvSpPr>
      <dsp:spPr>
        <a:xfrm>
          <a:off x="2063697"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D94F79F-9497-4182-825E-79FB371E4072}">
      <dsp:nvSpPr>
        <dsp:cNvPr id="0" name=""/>
        <dsp:cNvSpPr/>
      </dsp:nvSpPr>
      <dsp:spPr>
        <a:xfrm>
          <a:off x="2788120"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CB6416-B132-4E9A-801F-246D831EE673}">
      <dsp:nvSpPr>
        <dsp:cNvPr id="0" name=""/>
        <dsp:cNvSpPr/>
      </dsp:nvSpPr>
      <dsp:spPr>
        <a:xfrm>
          <a:off x="3511972"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93125CA-8F9B-40DA-ACE0-AD63228C409E}">
      <dsp:nvSpPr>
        <dsp:cNvPr id="0" name=""/>
        <dsp:cNvSpPr/>
      </dsp:nvSpPr>
      <dsp:spPr>
        <a:xfrm>
          <a:off x="4236395"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05C01A5-7E24-4FA4-B064-F429D42F3A4A}">
      <dsp:nvSpPr>
        <dsp:cNvPr id="0" name=""/>
        <dsp:cNvSpPr/>
      </dsp:nvSpPr>
      <dsp:spPr>
        <a:xfrm>
          <a:off x="4960246"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B2B6388-B7CB-4ED4-960B-9D326BBA1591}">
      <dsp:nvSpPr>
        <dsp:cNvPr id="0" name=""/>
        <dsp:cNvSpPr/>
      </dsp:nvSpPr>
      <dsp:spPr>
        <a:xfrm>
          <a:off x="5684670" y="1951960"/>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F4BE07-4C45-4D47-B89E-AF8483844FF0}">
      <dsp:nvSpPr>
        <dsp:cNvPr id="0" name=""/>
        <dsp:cNvSpPr/>
      </dsp:nvSpPr>
      <dsp:spPr>
        <a:xfrm>
          <a:off x="1339846" y="2047329"/>
          <a:ext cx="5216878" cy="76295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l" defTabSz="933450">
            <a:lnSpc>
              <a:spcPct val="90000"/>
            </a:lnSpc>
            <a:spcBef>
              <a:spcPct val="0"/>
            </a:spcBef>
            <a:spcAft>
              <a:spcPct val="35000"/>
            </a:spcAft>
            <a:buNone/>
          </a:pPr>
          <a:r>
            <a:rPr lang="tr-TR" sz="2100" kern="1200" dirty="0"/>
            <a:t>Beklentilerimin gerçekleştirilmesinde benim yapacaklarım</a:t>
          </a:r>
        </a:p>
      </dsp:txBody>
      <dsp:txXfrm>
        <a:off x="1339846" y="2047329"/>
        <a:ext cx="5216878" cy="762952"/>
      </dsp:txXfrm>
    </dsp:sp>
    <dsp:sp modelId="{9F57B524-299B-4FBC-B578-82808CF820F2}">
      <dsp:nvSpPr>
        <dsp:cNvPr id="0" name=""/>
        <dsp:cNvSpPr/>
      </dsp:nvSpPr>
      <dsp:spPr>
        <a:xfrm>
          <a:off x="1339846" y="2966692"/>
          <a:ext cx="5149929" cy="46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r>
            <a:rPr lang="tr-TR" sz="2100" kern="1200" dirty="0"/>
            <a:t> </a:t>
          </a:r>
        </a:p>
      </dsp:txBody>
      <dsp:txXfrm>
        <a:off x="1339846" y="2966692"/>
        <a:ext cx="5149929" cy="468175"/>
      </dsp:txXfrm>
    </dsp:sp>
    <dsp:sp modelId="{B779FDE6-4E1B-43E8-B9C8-9B68F8754D43}">
      <dsp:nvSpPr>
        <dsp:cNvPr id="0" name=""/>
        <dsp:cNvSpPr/>
      </dsp:nvSpPr>
      <dsp:spPr>
        <a:xfrm>
          <a:off x="1339846"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67811CF-FE60-4757-8EA9-81FF89CA846F}">
      <dsp:nvSpPr>
        <dsp:cNvPr id="0" name=""/>
        <dsp:cNvSpPr/>
      </dsp:nvSpPr>
      <dsp:spPr>
        <a:xfrm>
          <a:off x="2063697"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78E2621-1E35-4956-8569-EBA2E3B36414}">
      <dsp:nvSpPr>
        <dsp:cNvPr id="0" name=""/>
        <dsp:cNvSpPr/>
      </dsp:nvSpPr>
      <dsp:spPr>
        <a:xfrm>
          <a:off x="2788120"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4B6756-CB04-48D2-853F-566AF666FCE0}">
      <dsp:nvSpPr>
        <dsp:cNvPr id="0" name=""/>
        <dsp:cNvSpPr/>
      </dsp:nvSpPr>
      <dsp:spPr>
        <a:xfrm>
          <a:off x="3511972"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02CC22A-0882-457E-949C-17ABEC7F5917}">
      <dsp:nvSpPr>
        <dsp:cNvPr id="0" name=""/>
        <dsp:cNvSpPr/>
      </dsp:nvSpPr>
      <dsp:spPr>
        <a:xfrm>
          <a:off x="4236395"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9831B8-FEDB-4835-8BED-7DB4B5BEDB9F}">
      <dsp:nvSpPr>
        <dsp:cNvPr id="0" name=""/>
        <dsp:cNvSpPr/>
      </dsp:nvSpPr>
      <dsp:spPr>
        <a:xfrm>
          <a:off x="4960246"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F0579FF-9B06-4959-8A6C-BD706DAE06A3}">
      <dsp:nvSpPr>
        <dsp:cNvPr id="0" name=""/>
        <dsp:cNvSpPr/>
      </dsp:nvSpPr>
      <dsp:spPr>
        <a:xfrm>
          <a:off x="5684670" y="3434867"/>
          <a:ext cx="1205083" cy="953690"/>
        </a:xfrm>
        <a:prstGeom prst="chevron">
          <a:avLst>
            <a:gd name="adj" fmla="val 706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B0FEDB-2D42-4985-8A77-5F58C0F441DE}">
      <dsp:nvSpPr>
        <dsp:cNvPr id="0" name=""/>
        <dsp:cNvSpPr/>
      </dsp:nvSpPr>
      <dsp:spPr>
        <a:xfrm>
          <a:off x="1339846" y="3530236"/>
          <a:ext cx="5216878" cy="762952"/>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l" defTabSz="933450">
            <a:lnSpc>
              <a:spcPct val="90000"/>
            </a:lnSpc>
            <a:spcBef>
              <a:spcPct val="0"/>
            </a:spcBef>
            <a:spcAft>
              <a:spcPct val="35000"/>
            </a:spcAft>
            <a:buNone/>
          </a:pPr>
          <a:r>
            <a:rPr lang="tr-TR" sz="2100" kern="1200" dirty="0"/>
            <a:t>Bu beklentilerimi gerçekleştirmemi engelleyebilecek şeyler</a:t>
          </a:r>
        </a:p>
      </dsp:txBody>
      <dsp:txXfrm>
        <a:off x="1339846" y="3530236"/>
        <a:ext cx="5216878" cy="762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40DCE-073A-464E-A06E-801E47518629}">
      <dsp:nvSpPr>
        <dsp:cNvPr id="0" name=""/>
        <dsp:cNvSpPr/>
      </dsp:nvSpPr>
      <dsp:spPr>
        <a:xfrm>
          <a:off x="0" y="559"/>
          <a:ext cx="1347519" cy="67375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tr-TR" sz="1400" kern="1200"/>
            <a:t>Korunma İhtiyacı Olan Çocuklar</a:t>
          </a:r>
        </a:p>
      </dsp:txBody>
      <dsp:txXfrm>
        <a:off x="19734" y="20293"/>
        <a:ext cx="1308051" cy="634291"/>
      </dsp:txXfrm>
    </dsp:sp>
    <dsp:sp modelId="{B2F2D798-32EC-47F4-AFB3-4CA9CE32AA00}">
      <dsp:nvSpPr>
        <dsp:cNvPr id="0" name=""/>
        <dsp:cNvSpPr/>
      </dsp:nvSpPr>
      <dsp:spPr>
        <a:xfrm>
          <a:off x="134751" y="674319"/>
          <a:ext cx="154771" cy="558728"/>
        </a:xfrm>
        <a:custGeom>
          <a:avLst/>
          <a:gdLst/>
          <a:ahLst/>
          <a:cxnLst/>
          <a:rect l="0" t="0" r="0" b="0"/>
          <a:pathLst>
            <a:path>
              <a:moveTo>
                <a:pt x="0" y="0"/>
              </a:moveTo>
              <a:lnTo>
                <a:pt x="0" y="558728"/>
              </a:lnTo>
              <a:lnTo>
                <a:pt x="154771" y="55872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E2885E-C330-41E5-97C4-F2592F909F88}">
      <dsp:nvSpPr>
        <dsp:cNvPr id="0" name=""/>
        <dsp:cNvSpPr/>
      </dsp:nvSpPr>
      <dsp:spPr>
        <a:xfrm>
          <a:off x="289523" y="834047"/>
          <a:ext cx="1691093" cy="79800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tr-TR" sz="1000" kern="1200"/>
            <a:t>Bedensel, zihinsel, duygusal, ahlaki ve sosyal gelişimi ve kişisel güvenliği tehlikede olan çocuklar </a:t>
          </a:r>
        </a:p>
      </dsp:txBody>
      <dsp:txXfrm>
        <a:off x="312896" y="857420"/>
        <a:ext cx="1644347" cy="751255"/>
      </dsp:txXfrm>
    </dsp:sp>
    <dsp:sp modelId="{04445BD3-0A06-4BCA-B732-22EA8D2CCCAC}">
      <dsp:nvSpPr>
        <dsp:cNvPr id="0" name=""/>
        <dsp:cNvSpPr/>
      </dsp:nvSpPr>
      <dsp:spPr>
        <a:xfrm>
          <a:off x="134751" y="674319"/>
          <a:ext cx="183403" cy="1463049"/>
        </a:xfrm>
        <a:custGeom>
          <a:avLst/>
          <a:gdLst/>
          <a:ahLst/>
          <a:cxnLst/>
          <a:rect l="0" t="0" r="0" b="0"/>
          <a:pathLst>
            <a:path>
              <a:moveTo>
                <a:pt x="0" y="0"/>
              </a:moveTo>
              <a:lnTo>
                <a:pt x="0" y="1463049"/>
              </a:lnTo>
              <a:lnTo>
                <a:pt x="183403" y="146304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2D02EE-3A8D-4ABD-BF05-E333FAE8CC9E}">
      <dsp:nvSpPr>
        <dsp:cNvPr id="0" name=""/>
        <dsp:cNvSpPr/>
      </dsp:nvSpPr>
      <dsp:spPr>
        <a:xfrm>
          <a:off x="318155" y="1800488"/>
          <a:ext cx="1649719" cy="67375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tr-TR" sz="1000" kern="1200"/>
            <a:t>İhmal ve istismar edilmiş çocuklar </a:t>
          </a:r>
        </a:p>
      </dsp:txBody>
      <dsp:txXfrm>
        <a:off x="337889" y="1820222"/>
        <a:ext cx="1610251" cy="634291"/>
      </dsp:txXfrm>
    </dsp:sp>
    <dsp:sp modelId="{E14B28A9-CED8-4C16-AD80-38F8C62FED03}">
      <dsp:nvSpPr>
        <dsp:cNvPr id="0" name=""/>
        <dsp:cNvSpPr/>
      </dsp:nvSpPr>
      <dsp:spPr>
        <a:xfrm>
          <a:off x="134751" y="674319"/>
          <a:ext cx="183403" cy="2314795"/>
        </a:xfrm>
        <a:custGeom>
          <a:avLst/>
          <a:gdLst/>
          <a:ahLst/>
          <a:cxnLst/>
          <a:rect l="0" t="0" r="0" b="0"/>
          <a:pathLst>
            <a:path>
              <a:moveTo>
                <a:pt x="0" y="0"/>
              </a:moveTo>
              <a:lnTo>
                <a:pt x="0" y="2314795"/>
              </a:lnTo>
              <a:lnTo>
                <a:pt x="183403" y="231479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FF3C9E-C5CB-4EEF-85CF-87EFBD4865F3}">
      <dsp:nvSpPr>
        <dsp:cNvPr id="0" name=""/>
        <dsp:cNvSpPr/>
      </dsp:nvSpPr>
      <dsp:spPr>
        <a:xfrm>
          <a:off x="318155" y="2652235"/>
          <a:ext cx="1668800" cy="67375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tr-TR" sz="1000" kern="1200"/>
            <a:t>Mağdur çocuklar </a:t>
          </a:r>
        </a:p>
      </dsp:txBody>
      <dsp:txXfrm>
        <a:off x="337889" y="2671969"/>
        <a:ext cx="1629332" cy="634291"/>
      </dsp:txXfrm>
    </dsp:sp>
    <dsp:sp modelId="{2B17B505-A581-411B-AC9E-37C5F775A795}">
      <dsp:nvSpPr>
        <dsp:cNvPr id="0" name=""/>
        <dsp:cNvSpPr/>
      </dsp:nvSpPr>
      <dsp:spPr>
        <a:xfrm>
          <a:off x="134751" y="674319"/>
          <a:ext cx="221576" cy="3128360"/>
        </a:xfrm>
        <a:custGeom>
          <a:avLst/>
          <a:gdLst/>
          <a:ahLst/>
          <a:cxnLst/>
          <a:rect l="0" t="0" r="0" b="0"/>
          <a:pathLst>
            <a:path>
              <a:moveTo>
                <a:pt x="0" y="0"/>
              </a:moveTo>
              <a:lnTo>
                <a:pt x="0" y="3128360"/>
              </a:lnTo>
              <a:lnTo>
                <a:pt x="221576" y="312836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DE049-7BBA-4295-9C87-6FCE7D0CDA70}">
      <dsp:nvSpPr>
        <dsp:cNvPr id="0" name=""/>
        <dsp:cNvSpPr/>
      </dsp:nvSpPr>
      <dsp:spPr>
        <a:xfrm>
          <a:off x="356328" y="3465800"/>
          <a:ext cx="1559478" cy="67375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tr-TR" sz="1000" kern="1200"/>
            <a:t>Tanık çocuklar </a:t>
          </a:r>
        </a:p>
      </dsp:txBody>
      <dsp:txXfrm>
        <a:off x="376062" y="3485534"/>
        <a:ext cx="1520010" cy="634291"/>
      </dsp:txXfrm>
    </dsp:sp>
    <dsp:sp modelId="{90EE9FA6-EB0B-4F93-84F8-D5746E3458D1}">
      <dsp:nvSpPr>
        <dsp:cNvPr id="0" name=""/>
        <dsp:cNvSpPr/>
      </dsp:nvSpPr>
      <dsp:spPr>
        <a:xfrm>
          <a:off x="134751" y="674319"/>
          <a:ext cx="202495" cy="4065591"/>
        </a:xfrm>
        <a:custGeom>
          <a:avLst/>
          <a:gdLst/>
          <a:ahLst/>
          <a:cxnLst/>
          <a:rect l="0" t="0" r="0" b="0"/>
          <a:pathLst>
            <a:path>
              <a:moveTo>
                <a:pt x="0" y="0"/>
              </a:moveTo>
              <a:lnTo>
                <a:pt x="0" y="4065591"/>
              </a:lnTo>
              <a:lnTo>
                <a:pt x="202495" y="406559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E68F4-FA20-4AF9-B13A-AB32762F8618}">
      <dsp:nvSpPr>
        <dsp:cNvPr id="0" name=""/>
        <dsp:cNvSpPr/>
      </dsp:nvSpPr>
      <dsp:spPr>
        <a:xfrm>
          <a:off x="337247" y="4308000"/>
          <a:ext cx="1687881" cy="863820"/>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tr-TR" sz="1000" kern="1200"/>
            <a:t>Suça sürüklenen ancak soruşturma veya kovuşturma evresinde korunma ihtiyacı tespit edilen çocuklar </a:t>
          </a:r>
        </a:p>
      </dsp:txBody>
      <dsp:txXfrm>
        <a:off x="362547" y="4333300"/>
        <a:ext cx="1637281" cy="813220"/>
      </dsp:txXfrm>
    </dsp:sp>
    <dsp:sp modelId="{C692800C-897A-4B5F-84E1-528B42895FD2}">
      <dsp:nvSpPr>
        <dsp:cNvPr id="0" name=""/>
        <dsp:cNvSpPr/>
      </dsp:nvSpPr>
      <dsp:spPr>
        <a:xfrm>
          <a:off x="2372486" y="1395"/>
          <a:ext cx="1347519" cy="67375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tr-TR" sz="1400" kern="1200"/>
            <a:t>Suça Sürüklenen Çocuklar</a:t>
          </a:r>
        </a:p>
      </dsp:txBody>
      <dsp:txXfrm>
        <a:off x="2392220" y="21129"/>
        <a:ext cx="1308051" cy="634291"/>
      </dsp:txXfrm>
    </dsp:sp>
    <dsp:sp modelId="{0B9334E1-28F4-46E1-A07E-B33116BEF8D3}">
      <dsp:nvSpPr>
        <dsp:cNvPr id="0" name=""/>
        <dsp:cNvSpPr/>
      </dsp:nvSpPr>
      <dsp:spPr>
        <a:xfrm>
          <a:off x="2507238" y="675155"/>
          <a:ext cx="102928" cy="401890"/>
        </a:xfrm>
        <a:custGeom>
          <a:avLst/>
          <a:gdLst/>
          <a:ahLst/>
          <a:cxnLst/>
          <a:rect l="0" t="0" r="0" b="0"/>
          <a:pathLst>
            <a:path>
              <a:moveTo>
                <a:pt x="0" y="0"/>
              </a:moveTo>
              <a:lnTo>
                <a:pt x="0" y="401890"/>
              </a:lnTo>
              <a:lnTo>
                <a:pt x="102928" y="40189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24950D-EA06-4E04-B9BA-4AA3EED27335}">
      <dsp:nvSpPr>
        <dsp:cNvPr id="0" name=""/>
        <dsp:cNvSpPr/>
      </dsp:nvSpPr>
      <dsp:spPr>
        <a:xfrm>
          <a:off x="2610167" y="740166"/>
          <a:ext cx="2181213" cy="67375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tr-TR" sz="1000" kern="1200"/>
            <a:t>0-12 yaş arasında ceza sorumluluğu olmayan  çocuklar </a:t>
          </a:r>
        </a:p>
      </dsp:txBody>
      <dsp:txXfrm>
        <a:off x="2629901" y="759900"/>
        <a:ext cx="2141745" cy="634291"/>
      </dsp:txXfrm>
    </dsp:sp>
    <dsp:sp modelId="{2C2DACC1-9868-44B6-8F91-050A3DA4835C}">
      <dsp:nvSpPr>
        <dsp:cNvPr id="0" name=""/>
        <dsp:cNvSpPr/>
      </dsp:nvSpPr>
      <dsp:spPr>
        <a:xfrm>
          <a:off x="2507238" y="675155"/>
          <a:ext cx="126796" cy="1444675"/>
        </a:xfrm>
        <a:custGeom>
          <a:avLst/>
          <a:gdLst/>
          <a:ahLst/>
          <a:cxnLst/>
          <a:rect l="0" t="0" r="0" b="0"/>
          <a:pathLst>
            <a:path>
              <a:moveTo>
                <a:pt x="0" y="0"/>
              </a:moveTo>
              <a:lnTo>
                <a:pt x="0" y="1444675"/>
              </a:lnTo>
              <a:lnTo>
                <a:pt x="126796" y="14446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ED0D60-FE54-44CA-BF78-B9521A9B29BB}">
      <dsp:nvSpPr>
        <dsp:cNvPr id="0" name=""/>
        <dsp:cNvSpPr/>
      </dsp:nvSpPr>
      <dsp:spPr>
        <a:xfrm>
          <a:off x="2634035" y="1574408"/>
          <a:ext cx="2144507" cy="109084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tr-TR" sz="1000" kern="1200"/>
            <a:t>12-15 yaş arasında üzerine atılı suçun hukuki anlam ve sonuçlarını algılayamayan  ve davranışlarını yönlendirme yeteneği bulunmayan çocuklar </a:t>
          </a:r>
        </a:p>
      </dsp:txBody>
      <dsp:txXfrm>
        <a:off x="2665985" y="1606358"/>
        <a:ext cx="2080607" cy="1026943"/>
      </dsp:txXfrm>
    </dsp:sp>
    <dsp:sp modelId="{F7D30957-4141-4A3C-923C-64EBA6EF46BA}">
      <dsp:nvSpPr>
        <dsp:cNvPr id="0" name=""/>
        <dsp:cNvSpPr/>
      </dsp:nvSpPr>
      <dsp:spPr>
        <a:xfrm>
          <a:off x="2507238" y="675155"/>
          <a:ext cx="117762" cy="2682092"/>
        </a:xfrm>
        <a:custGeom>
          <a:avLst/>
          <a:gdLst/>
          <a:ahLst/>
          <a:cxnLst/>
          <a:rect l="0" t="0" r="0" b="0"/>
          <a:pathLst>
            <a:path>
              <a:moveTo>
                <a:pt x="0" y="0"/>
              </a:moveTo>
              <a:lnTo>
                <a:pt x="0" y="2682092"/>
              </a:lnTo>
              <a:lnTo>
                <a:pt x="117762" y="26820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870EEA-058B-46B6-A80A-8714FD4E32B5}">
      <dsp:nvSpPr>
        <dsp:cNvPr id="0" name=""/>
        <dsp:cNvSpPr/>
      </dsp:nvSpPr>
      <dsp:spPr>
        <a:xfrm>
          <a:off x="2625001" y="2786738"/>
          <a:ext cx="2142556" cy="1141018"/>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tr-TR" sz="1000" kern="1200"/>
            <a:t>15-18 yaş arasında sağır ve dilsiz olup arasında üzerine atılı suçun hukuki anlam ve sonuçlarını algılayamayan  ve davarnışlarını yönlendirme yeteneği bulunmayan çocuklar </a:t>
          </a:r>
        </a:p>
      </dsp:txBody>
      <dsp:txXfrm>
        <a:off x="2658420" y="2820157"/>
        <a:ext cx="2075718" cy="1074180"/>
      </dsp:txXfrm>
    </dsp:sp>
    <dsp:sp modelId="{69EE0D2C-F3BA-4A22-AFF9-7A6F37B8B575}">
      <dsp:nvSpPr>
        <dsp:cNvPr id="0" name=""/>
        <dsp:cNvSpPr/>
      </dsp:nvSpPr>
      <dsp:spPr>
        <a:xfrm>
          <a:off x="2461518" y="675155"/>
          <a:ext cx="91440" cy="3775480"/>
        </a:xfrm>
        <a:custGeom>
          <a:avLst/>
          <a:gdLst/>
          <a:ahLst/>
          <a:cxnLst/>
          <a:rect l="0" t="0" r="0" b="0"/>
          <a:pathLst>
            <a:path>
              <a:moveTo>
                <a:pt x="45720" y="0"/>
              </a:moveTo>
              <a:lnTo>
                <a:pt x="45720" y="3775480"/>
              </a:lnTo>
              <a:lnTo>
                <a:pt x="124781" y="377548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9FC174-A298-4B45-B210-3AA710297857}">
      <dsp:nvSpPr>
        <dsp:cNvPr id="0" name=""/>
        <dsp:cNvSpPr/>
      </dsp:nvSpPr>
      <dsp:spPr>
        <a:xfrm>
          <a:off x="2586300" y="4127749"/>
          <a:ext cx="2191206" cy="64577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tr-TR" sz="1000" kern="1200"/>
            <a:t>Akıl hastalığı nedeniyle ceza sorumluluğu bulunmayan çocuklar</a:t>
          </a:r>
          <a:endParaRPr lang="tr-TR" sz="700" kern="1200"/>
        </a:p>
      </dsp:txBody>
      <dsp:txXfrm>
        <a:off x="2605214" y="4146663"/>
        <a:ext cx="2153378" cy="607943"/>
      </dsp:txXfrm>
    </dsp:sp>
    <dsp:sp modelId="{815081CB-9F20-46C7-8E22-80CD95DB7A3B}">
      <dsp:nvSpPr>
        <dsp:cNvPr id="0" name=""/>
        <dsp:cNvSpPr/>
      </dsp:nvSpPr>
      <dsp:spPr>
        <a:xfrm>
          <a:off x="2507238" y="675155"/>
          <a:ext cx="126796" cy="4477739"/>
        </a:xfrm>
        <a:custGeom>
          <a:avLst/>
          <a:gdLst/>
          <a:ahLst/>
          <a:cxnLst/>
          <a:rect l="0" t="0" r="0" b="0"/>
          <a:pathLst>
            <a:path>
              <a:moveTo>
                <a:pt x="0" y="0"/>
              </a:moveTo>
              <a:lnTo>
                <a:pt x="0" y="4477739"/>
              </a:lnTo>
              <a:lnTo>
                <a:pt x="126796" y="447773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42AE15-ABA9-4CFD-A812-09316246001C}">
      <dsp:nvSpPr>
        <dsp:cNvPr id="0" name=""/>
        <dsp:cNvSpPr/>
      </dsp:nvSpPr>
      <dsp:spPr>
        <a:xfrm>
          <a:off x="2634035" y="5005092"/>
          <a:ext cx="2102540" cy="2956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tr-TR" sz="1000" kern="1200"/>
            <a:t>Ceza sorumluluğu olan çocuklar</a:t>
          </a:r>
          <a:r>
            <a:rPr lang="tr-TR" sz="700" kern="1200"/>
            <a:t> </a:t>
          </a:r>
        </a:p>
      </dsp:txBody>
      <dsp:txXfrm>
        <a:off x="2642693" y="5013750"/>
        <a:ext cx="2085224" cy="278289"/>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179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r-TR"/>
          </a:p>
        </p:txBody>
      </p:sp>
      <p:sp>
        <p:nvSpPr>
          <p:cNvPr id="189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79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179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3061946-2340-401B-8445-597406685F32}" type="slidenum">
              <a:rPr lang="tr-TR"/>
              <a:pPr/>
              <a:t>‹#›</a:t>
            </a:fld>
            <a:endParaRPr lang="tr-TR"/>
          </a:p>
        </p:txBody>
      </p:sp>
    </p:spTree>
    <p:extLst>
      <p:ext uri="{BB962C8B-B14F-4D97-AF65-F5344CB8AC3E}">
        <p14:creationId xmlns:p14="http://schemas.microsoft.com/office/powerpoint/2010/main" val="2682567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861FCE-1171-4CDC-851B-D51DBF02147B}" type="slidenum">
              <a:rPr lang="tr-TR"/>
              <a:pPr eaLnBrk="1" hangingPunct="1"/>
              <a:t>3</a:t>
            </a:fld>
            <a:endParaRPr lang="tr-TR"/>
          </a:p>
        </p:txBody>
      </p:sp>
    </p:spTree>
    <p:extLst>
      <p:ext uri="{BB962C8B-B14F-4D97-AF65-F5344CB8AC3E}">
        <p14:creationId xmlns:p14="http://schemas.microsoft.com/office/powerpoint/2010/main" val="240809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EBD82E-AAC8-44BF-95DF-F078B1C5E7C3}" type="slidenum">
              <a:rPr lang="tr-TR"/>
              <a:pPr eaLnBrk="1" hangingPunct="1"/>
              <a:t>13</a:t>
            </a:fld>
            <a:endParaRPr lang="tr-TR"/>
          </a:p>
        </p:txBody>
      </p:sp>
    </p:spTree>
    <p:extLst>
      <p:ext uri="{BB962C8B-B14F-4D97-AF65-F5344CB8AC3E}">
        <p14:creationId xmlns:p14="http://schemas.microsoft.com/office/powerpoint/2010/main" val="1711943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37D783-EA9A-4CC0-8B8C-B24B4248B9F2}" type="slidenum">
              <a:rPr lang="tr-TR"/>
              <a:pPr eaLnBrk="1" hangingPunct="1"/>
              <a:t>14</a:t>
            </a:fld>
            <a:endParaRPr lang="tr-TR"/>
          </a:p>
        </p:txBody>
      </p:sp>
    </p:spTree>
    <p:extLst>
      <p:ext uri="{BB962C8B-B14F-4D97-AF65-F5344CB8AC3E}">
        <p14:creationId xmlns:p14="http://schemas.microsoft.com/office/powerpoint/2010/main" val="3482749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886D17-CDB4-486C-928B-1606AA92D0F9}" type="slidenum">
              <a:rPr lang="tr-TR"/>
              <a:pPr eaLnBrk="1" hangingPunct="1"/>
              <a:t>15</a:t>
            </a:fld>
            <a:endParaRPr lang="tr-TR"/>
          </a:p>
        </p:txBody>
      </p:sp>
    </p:spTree>
    <p:extLst>
      <p:ext uri="{BB962C8B-B14F-4D97-AF65-F5344CB8AC3E}">
        <p14:creationId xmlns:p14="http://schemas.microsoft.com/office/powerpoint/2010/main" val="1843667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7382E1-7B1C-4B94-85FD-B69146B12AFC}" type="slidenum">
              <a:rPr lang="tr-TR"/>
              <a:pPr eaLnBrk="1" hangingPunct="1"/>
              <a:t>16</a:t>
            </a:fld>
            <a:endParaRPr lang="tr-TR"/>
          </a:p>
        </p:txBody>
      </p:sp>
    </p:spTree>
    <p:extLst>
      <p:ext uri="{BB962C8B-B14F-4D97-AF65-F5344CB8AC3E}">
        <p14:creationId xmlns:p14="http://schemas.microsoft.com/office/powerpoint/2010/main" val="1233745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C6C4F0-503B-4C63-985F-E9A71A3F7AA3}" type="slidenum">
              <a:rPr lang="tr-TR"/>
              <a:pPr eaLnBrk="1" hangingPunct="1"/>
              <a:t>17</a:t>
            </a:fld>
            <a:endParaRPr lang="tr-TR"/>
          </a:p>
        </p:txBody>
      </p:sp>
    </p:spTree>
    <p:extLst>
      <p:ext uri="{BB962C8B-B14F-4D97-AF65-F5344CB8AC3E}">
        <p14:creationId xmlns:p14="http://schemas.microsoft.com/office/powerpoint/2010/main" val="806371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F2A433-5A8C-47E1-A3BA-6CE913AB828F}" type="slidenum">
              <a:rPr lang="tr-TR"/>
              <a:pPr eaLnBrk="1" hangingPunct="1"/>
              <a:t>18</a:t>
            </a:fld>
            <a:endParaRPr lang="tr-TR"/>
          </a:p>
        </p:txBody>
      </p:sp>
    </p:spTree>
    <p:extLst>
      <p:ext uri="{BB962C8B-B14F-4D97-AF65-F5344CB8AC3E}">
        <p14:creationId xmlns:p14="http://schemas.microsoft.com/office/powerpoint/2010/main" val="3993611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96476D-3BB3-40E5-97E4-081170AE7B30}" type="slidenum">
              <a:rPr lang="tr-TR"/>
              <a:pPr eaLnBrk="1" hangingPunct="1"/>
              <a:t>19</a:t>
            </a:fld>
            <a:endParaRPr lang="tr-TR"/>
          </a:p>
        </p:txBody>
      </p:sp>
    </p:spTree>
    <p:extLst>
      <p:ext uri="{BB962C8B-B14F-4D97-AF65-F5344CB8AC3E}">
        <p14:creationId xmlns:p14="http://schemas.microsoft.com/office/powerpoint/2010/main" val="223265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116C1E-FE83-4FE2-A948-0BFE379857C2}" type="slidenum">
              <a:rPr lang="tr-TR"/>
              <a:pPr eaLnBrk="1" hangingPunct="1"/>
              <a:t>20</a:t>
            </a:fld>
            <a:endParaRPr lang="tr-TR"/>
          </a:p>
        </p:txBody>
      </p:sp>
    </p:spTree>
    <p:extLst>
      <p:ext uri="{BB962C8B-B14F-4D97-AF65-F5344CB8AC3E}">
        <p14:creationId xmlns:p14="http://schemas.microsoft.com/office/powerpoint/2010/main" val="2448943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EDE06C-F778-495C-9651-51DB5A04C2DC}" type="slidenum">
              <a:rPr lang="tr-TR"/>
              <a:pPr eaLnBrk="1" hangingPunct="1"/>
              <a:t>21</a:t>
            </a:fld>
            <a:endParaRPr lang="tr-TR"/>
          </a:p>
        </p:txBody>
      </p:sp>
    </p:spTree>
    <p:extLst>
      <p:ext uri="{BB962C8B-B14F-4D97-AF65-F5344CB8AC3E}">
        <p14:creationId xmlns:p14="http://schemas.microsoft.com/office/powerpoint/2010/main" val="3259640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D8E312-9055-425C-9B88-7F496C07F009}" type="slidenum">
              <a:rPr lang="tr-TR"/>
              <a:pPr eaLnBrk="1" hangingPunct="1"/>
              <a:t>22</a:t>
            </a:fld>
            <a:endParaRPr lang="tr-TR"/>
          </a:p>
        </p:txBody>
      </p:sp>
    </p:spTree>
    <p:extLst>
      <p:ext uri="{BB962C8B-B14F-4D97-AF65-F5344CB8AC3E}">
        <p14:creationId xmlns:p14="http://schemas.microsoft.com/office/powerpoint/2010/main" val="369680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9D88DB-46DD-4868-A3FA-DCCE3E403759}" type="slidenum">
              <a:rPr lang="tr-TR"/>
              <a:pPr eaLnBrk="1" hangingPunct="1"/>
              <a:t>4</a:t>
            </a:fld>
            <a:endParaRPr lang="tr-TR"/>
          </a:p>
        </p:txBody>
      </p:sp>
    </p:spTree>
    <p:extLst>
      <p:ext uri="{BB962C8B-B14F-4D97-AF65-F5344CB8AC3E}">
        <p14:creationId xmlns:p14="http://schemas.microsoft.com/office/powerpoint/2010/main" val="3777107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902BA7-BE7E-4B49-B5F2-B5B13ACC30DC}" type="slidenum">
              <a:rPr lang="tr-TR"/>
              <a:pPr eaLnBrk="1" hangingPunct="1"/>
              <a:t>23</a:t>
            </a:fld>
            <a:endParaRPr lang="tr-TR"/>
          </a:p>
        </p:txBody>
      </p:sp>
    </p:spTree>
    <p:extLst>
      <p:ext uri="{BB962C8B-B14F-4D97-AF65-F5344CB8AC3E}">
        <p14:creationId xmlns:p14="http://schemas.microsoft.com/office/powerpoint/2010/main" val="3390490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dirty="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5D476A-0E0D-4CDB-B29A-67C07343A64D}" type="slidenum">
              <a:rPr lang="tr-TR"/>
              <a:pPr eaLnBrk="1" hangingPunct="1"/>
              <a:t>24</a:t>
            </a:fld>
            <a:endParaRPr lang="tr-TR" dirty="0"/>
          </a:p>
        </p:txBody>
      </p:sp>
    </p:spTree>
    <p:extLst>
      <p:ext uri="{BB962C8B-B14F-4D97-AF65-F5344CB8AC3E}">
        <p14:creationId xmlns:p14="http://schemas.microsoft.com/office/powerpoint/2010/main" val="3554444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dirty="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D03438-1582-4C3B-9DBB-B3CE9A5E8469}" type="slidenum">
              <a:rPr lang="tr-TR"/>
              <a:pPr eaLnBrk="1" hangingPunct="1"/>
              <a:t>25</a:t>
            </a:fld>
            <a:endParaRPr lang="tr-TR" dirty="0"/>
          </a:p>
        </p:txBody>
      </p:sp>
    </p:spTree>
    <p:extLst>
      <p:ext uri="{BB962C8B-B14F-4D97-AF65-F5344CB8AC3E}">
        <p14:creationId xmlns:p14="http://schemas.microsoft.com/office/powerpoint/2010/main" val="393026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dirty="0"/>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C59DC4-CD0B-4A40-A2AB-436F78BD78AA}" type="slidenum">
              <a:rPr lang="tr-TR"/>
              <a:pPr eaLnBrk="1" hangingPunct="1"/>
              <a:t>26</a:t>
            </a:fld>
            <a:endParaRPr lang="tr-TR" dirty="0"/>
          </a:p>
        </p:txBody>
      </p:sp>
    </p:spTree>
    <p:extLst>
      <p:ext uri="{BB962C8B-B14F-4D97-AF65-F5344CB8AC3E}">
        <p14:creationId xmlns:p14="http://schemas.microsoft.com/office/powerpoint/2010/main" val="3661077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dirty="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B75E6C-84A8-4ACE-8A82-CA62E7ABE935}" type="slidenum">
              <a:rPr lang="tr-TR"/>
              <a:pPr eaLnBrk="1" hangingPunct="1"/>
              <a:t>27</a:t>
            </a:fld>
            <a:endParaRPr lang="tr-TR" dirty="0"/>
          </a:p>
        </p:txBody>
      </p:sp>
    </p:spTree>
    <p:extLst>
      <p:ext uri="{BB962C8B-B14F-4D97-AF65-F5344CB8AC3E}">
        <p14:creationId xmlns:p14="http://schemas.microsoft.com/office/powerpoint/2010/main" val="2821822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dirty="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B7EB06-C1F6-43D8-B3E5-34E5C6DB0241}" type="slidenum">
              <a:rPr lang="tr-TR"/>
              <a:pPr eaLnBrk="1" hangingPunct="1"/>
              <a:t>28</a:t>
            </a:fld>
            <a:endParaRPr lang="tr-TR" dirty="0"/>
          </a:p>
        </p:txBody>
      </p:sp>
    </p:spTree>
    <p:extLst>
      <p:ext uri="{BB962C8B-B14F-4D97-AF65-F5344CB8AC3E}">
        <p14:creationId xmlns:p14="http://schemas.microsoft.com/office/powerpoint/2010/main" val="119575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F4E8C6-88B3-4ABA-8F9D-97E12E6D5AE6}" type="slidenum">
              <a:rPr lang="tr-TR"/>
              <a:pPr eaLnBrk="1" hangingPunct="1"/>
              <a:t>29</a:t>
            </a:fld>
            <a:endParaRPr lang="tr-TR"/>
          </a:p>
        </p:txBody>
      </p:sp>
    </p:spTree>
    <p:extLst>
      <p:ext uri="{BB962C8B-B14F-4D97-AF65-F5344CB8AC3E}">
        <p14:creationId xmlns:p14="http://schemas.microsoft.com/office/powerpoint/2010/main" val="2858464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2104D2-8A7D-4D4C-9046-CE0696659640}" type="slidenum">
              <a:rPr lang="tr-TR"/>
              <a:pPr eaLnBrk="1" hangingPunct="1"/>
              <a:t>30</a:t>
            </a:fld>
            <a:endParaRPr lang="tr-TR"/>
          </a:p>
        </p:txBody>
      </p:sp>
    </p:spTree>
    <p:extLst>
      <p:ext uri="{BB962C8B-B14F-4D97-AF65-F5344CB8AC3E}">
        <p14:creationId xmlns:p14="http://schemas.microsoft.com/office/powerpoint/2010/main" val="3728362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C0879D-3907-4D17-8449-83FDF57F8906}" type="slidenum">
              <a:rPr lang="tr-TR"/>
              <a:pPr eaLnBrk="1" hangingPunct="1"/>
              <a:t>31</a:t>
            </a:fld>
            <a:endParaRPr lang="tr-TR"/>
          </a:p>
        </p:txBody>
      </p:sp>
    </p:spTree>
    <p:extLst>
      <p:ext uri="{BB962C8B-B14F-4D97-AF65-F5344CB8AC3E}">
        <p14:creationId xmlns:p14="http://schemas.microsoft.com/office/powerpoint/2010/main" val="3103749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0A6784-5F4B-4D3F-A21D-84EA9709D683}" type="slidenum">
              <a:rPr lang="tr-TR"/>
              <a:pPr eaLnBrk="1" hangingPunct="1"/>
              <a:t>32</a:t>
            </a:fld>
            <a:endParaRPr lang="tr-TR"/>
          </a:p>
        </p:txBody>
      </p:sp>
    </p:spTree>
    <p:extLst>
      <p:ext uri="{BB962C8B-B14F-4D97-AF65-F5344CB8AC3E}">
        <p14:creationId xmlns:p14="http://schemas.microsoft.com/office/powerpoint/2010/main" val="214670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79D479-4BE5-4208-8806-E5E424941C1E}" type="slidenum">
              <a:rPr lang="tr-TR"/>
              <a:pPr eaLnBrk="1" hangingPunct="1"/>
              <a:t>5</a:t>
            </a:fld>
            <a:endParaRPr lang="tr-TR"/>
          </a:p>
        </p:txBody>
      </p:sp>
    </p:spTree>
    <p:extLst>
      <p:ext uri="{BB962C8B-B14F-4D97-AF65-F5344CB8AC3E}">
        <p14:creationId xmlns:p14="http://schemas.microsoft.com/office/powerpoint/2010/main" val="2575413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94A3E5-E2C2-47DF-8E5F-A68F8F86C24E}" type="slidenum">
              <a:rPr lang="tr-TR"/>
              <a:pPr eaLnBrk="1" hangingPunct="1"/>
              <a:t>33</a:t>
            </a:fld>
            <a:endParaRPr lang="tr-TR"/>
          </a:p>
        </p:txBody>
      </p:sp>
    </p:spTree>
    <p:extLst>
      <p:ext uri="{BB962C8B-B14F-4D97-AF65-F5344CB8AC3E}">
        <p14:creationId xmlns:p14="http://schemas.microsoft.com/office/powerpoint/2010/main" val="1826404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3ACD78-2187-4785-8DEF-903C63C48571}" type="slidenum">
              <a:rPr lang="tr-TR"/>
              <a:pPr eaLnBrk="1" hangingPunct="1"/>
              <a:t>34</a:t>
            </a:fld>
            <a:endParaRPr lang="tr-TR"/>
          </a:p>
        </p:txBody>
      </p:sp>
    </p:spTree>
    <p:extLst>
      <p:ext uri="{BB962C8B-B14F-4D97-AF65-F5344CB8AC3E}">
        <p14:creationId xmlns:p14="http://schemas.microsoft.com/office/powerpoint/2010/main" val="713187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DEE3A7-14EF-4334-B30B-F76D718D2314}" type="slidenum">
              <a:rPr lang="tr-TR"/>
              <a:pPr eaLnBrk="1" hangingPunct="1"/>
              <a:t>35</a:t>
            </a:fld>
            <a:endParaRPr lang="tr-TR"/>
          </a:p>
        </p:txBody>
      </p:sp>
    </p:spTree>
    <p:extLst>
      <p:ext uri="{BB962C8B-B14F-4D97-AF65-F5344CB8AC3E}">
        <p14:creationId xmlns:p14="http://schemas.microsoft.com/office/powerpoint/2010/main" val="2115774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F77963-A0A4-46F0-970A-4A7464E5B9A4}" type="slidenum">
              <a:rPr lang="tr-TR"/>
              <a:pPr eaLnBrk="1" hangingPunct="1"/>
              <a:t>36</a:t>
            </a:fld>
            <a:endParaRPr lang="tr-TR"/>
          </a:p>
        </p:txBody>
      </p:sp>
    </p:spTree>
    <p:extLst>
      <p:ext uri="{BB962C8B-B14F-4D97-AF65-F5344CB8AC3E}">
        <p14:creationId xmlns:p14="http://schemas.microsoft.com/office/powerpoint/2010/main" val="1497383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5FE4A7-B1B7-4D98-AE6C-680A0E2821A5}" type="slidenum">
              <a:rPr lang="tr-TR"/>
              <a:pPr eaLnBrk="1" hangingPunct="1"/>
              <a:t>37</a:t>
            </a:fld>
            <a:endParaRPr lang="tr-TR"/>
          </a:p>
        </p:txBody>
      </p:sp>
    </p:spTree>
    <p:extLst>
      <p:ext uri="{BB962C8B-B14F-4D97-AF65-F5344CB8AC3E}">
        <p14:creationId xmlns:p14="http://schemas.microsoft.com/office/powerpoint/2010/main" val="400562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4F1A4B-B063-4169-B2C8-62DF2C08DCD7}" type="slidenum">
              <a:rPr lang="tr-TR"/>
              <a:pPr eaLnBrk="1" hangingPunct="1"/>
              <a:t>38</a:t>
            </a:fld>
            <a:endParaRPr lang="tr-TR"/>
          </a:p>
        </p:txBody>
      </p:sp>
    </p:spTree>
    <p:extLst>
      <p:ext uri="{BB962C8B-B14F-4D97-AF65-F5344CB8AC3E}">
        <p14:creationId xmlns:p14="http://schemas.microsoft.com/office/powerpoint/2010/main" val="501986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5AC393-80CD-4376-B7CE-782BD9CB3B6D}" type="slidenum">
              <a:rPr lang="tr-TR"/>
              <a:pPr eaLnBrk="1" hangingPunct="1"/>
              <a:t>39</a:t>
            </a:fld>
            <a:endParaRPr lang="tr-TR"/>
          </a:p>
        </p:txBody>
      </p:sp>
    </p:spTree>
    <p:extLst>
      <p:ext uri="{BB962C8B-B14F-4D97-AF65-F5344CB8AC3E}">
        <p14:creationId xmlns:p14="http://schemas.microsoft.com/office/powerpoint/2010/main" val="1194445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D8C0C5-34C5-49F6-A32D-7175132373E5}" type="slidenum">
              <a:rPr lang="tr-TR"/>
              <a:pPr eaLnBrk="1" hangingPunct="1"/>
              <a:t>40</a:t>
            </a:fld>
            <a:endParaRPr lang="tr-TR"/>
          </a:p>
        </p:txBody>
      </p:sp>
    </p:spTree>
    <p:extLst>
      <p:ext uri="{BB962C8B-B14F-4D97-AF65-F5344CB8AC3E}">
        <p14:creationId xmlns:p14="http://schemas.microsoft.com/office/powerpoint/2010/main" val="2157795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68A74C-2711-402C-B3FA-5CCB723049DD}" type="slidenum">
              <a:rPr lang="tr-TR"/>
              <a:pPr eaLnBrk="1" hangingPunct="1"/>
              <a:t>41</a:t>
            </a:fld>
            <a:endParaRPr lang="tr-TR"/>
          </a:p>
        </p:txBody>
      </p:sp>
    </p:spTree>
    <p:extLst>
      <p:ext uri="{BB962C8B-B14F-4D97-AF65-F5344CB8AC3E}">
        <p14:creationId xmlns:p14="http://schemas.microsoft.com/office/powerpoint/2010/main" val="695314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CCD625-8CB2-42EF-AC47-55F3F902C506}" type="slidenum">
              <a:rPr lang="tr-TR"/>
              <a:pPr eaLnBrk="1" hangingPunct="1"/>
              <a:t>42</a:t>
            </a:fld>
            <a:endParaRPr lang="tr-TR"/>
          </a:p>
        </p:txBody>
      </p:sp>
    </p:spTree>
    <p:extLst>
      <p:ext uri="{BB962C8B-B14F-4D97-AF65-F5344CB8AC3E}">
        <p14:creationId xmlns:p14="http://schemas.microsoft.com/office/powerpoint/2010/main" val="206807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311D9F-D5A0-47B1-825F-A992E723AB83}" type="slidenum">
              <a:rPr lang="tr-TR"/>
              <a:pPr eaLnBrk="1" hangingPunct="1"/>
              <a:t>6</a:t>
            </a:fld>
            <a:endParaRPr lang="tr-TR"/>
          </a:p>
        </p:txBody>
      </p:sp>
    </p:spTree>
    <p:extLst>
      <p:ext uri="{BB962C8B-B14F-4D97-AF65-F5344CB8AC3E}">
        <p14:creationId xmlns:p14="http://schemas.microsoft.com/office/powerpoint/2010/main" val="3011106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121931-9695-4C9B-A8A2-8364645D797A}" type="slidenum">
              <a:rPr lang="tr-TR"/>
              <a:pPr eaLnBrk="1" hangingPunct="1"/>
              <a:t>43</a:t>
            </a:fld>
            <a:endParaRPr lang="tr-TR"/>
          </a:p>
        </p:txBody>
      </p:sp>
    </p:spTree>
    <p:extLst>
      <p:ext uri="{BB962C8B-B14F-4D97-AF65-F5344CB8AC3E}">
        <p14:creationId xmlns:p14="http://schemas.microsoft.com/office/powerpoint/2010/main" val="20004514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7F89DA-E297-4DB7-81DD-9B541D28F215}" type="slidenum">
              <a:rPr lang="tr-TR"/>
              <a:pPr eaLnBrk="1" hangingPunct="1"/>
              <a:t>44</a:t>
            </a:fld>
            <a:endParaRPr lang="tr-TR"/>
          </a:p>
        </p:txBody>
      </p:sp>
    </p:spTree>
    <p:extLst>
      <p:ext uri="{BB962C8B-B14F-4D97-AF65-F5344CB8AC3E}">
        <p14:creationId xmlns:p14="http://schemas.microsoft.com/office/powerpoint/2010/main" val="3256214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34E356-E662-4B03-B901-7941CE2384EE}" type="slidenum">
              <a:rPr lang="tr-TR"/>
              <a:pPr eaLnBrk="1" hangingPunct="1"/>
              <a:t>45</a:t>
            </a:fld>
            <a:endParaRPr lang="tr-TR"/>
          </a:p>
        </p:txBody>
      </p:sp>
    </p:spTree>
    <p:extLst>
      <p:ext uri="{BB962C8B-B14F-4D97-AF65-F5344CB8AC3E}">
        <p14:creationId xmlns:p14="http://schemas.microsoft.com/office/powerpoint/2010/main" val="1085969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1BFD24-0310-485E-8A03-1CFB414BDC5E}" type="slidenum">
              <a:rPr lang="tr-TR"/>
              <a:pPr eaLnBrk="1" hangingPunct="1"/>
              <a:t>46</a:t>
            </a:fld>
            <a:endParaRPr lang="tr-TR"/>
          </a:p>
        </p:txBody>
      </p:sp>
    </p:spTree>
    <p:extLst>
      <p:ext uri="{BB962C8B-B14F-4D97-AF65-F5344CB8AC3E}">
        <p14:creationId xmlns:p14="http://schemas.microsoft.com/office/powerpoint/2010/main" val="12997483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7A4581-BA11-4C25-9644-9659F9A0EAE8}" type="slidenum">
              <a:rPr lang="tr-TR"/>
              <a:pPr eaLnBrk="1" hangingPunct="1"/>
              <a:t>47</a:t>
            </a:fld>
            <a:endParaRPr lang="tr-TR"/>
          </a:p>
        </p:txBody>
      </p:sp>
    </p:spTree>
    <p:extLst>
      <p:ext uri="{BB962C8B-B14F-4D97-AF65-F5344CB8AC3E}">
        <p14:creationId xmlns:p14="http://schemas.microsoft.com/office/powerpoint/2010/main" val="3733566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851290-55BF-4261-97B1-0C02D7153C36}" type="slidenum">
              <a:rPr lang="tr-TR"/>
              <a:pPr eaLnBrk="1" hangingPunct="1"/>
              <a:t>48</a:t>
            </a:fld>
            <a:endParaRPr lang="tr-TR"/>
          </a:p>
        </p:txBody>
      </p:sp>
    </p:spTree>
    <p:extLst>
      <p:ext uri="{BB962C8B-B14F-4D97-AF65-F5344CB8AC3E}">
        <p14:creationId xmlns:p14="http://schemas.microsoft.com/office/powerpoint/2010/main" val="35442329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5CBE58-A8F5-4C67-A506-0CF0DCD33ACB}" type="slidenum">
              <a:rPr lang="tr-TR"/>
              <a:pPr eaLnBrk="1" hangingPunct="1"/>
              <a:t>49</a:t>
            </a:fld>
            <a:endParaRPr lang="tr-TR"/>
          </a:p>
        </p:txBody>
      </p:sp>
    </p:spTree>
    <p:extLst>
      <p:ext uri="{BB962C8B-B14F-4D97-AF65-F5344CB8AC3E}">
        <p14:creationId xmlns:p14="http://schemas.microsoft.com/office/powerpoint/2010/main" val="26736659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9E8076-132A-4FFC-BE11-08ACC485C2FC}" type="slidenum">
              <a:rPr lang="tr-TR"/>
              <a:pPr eaLnBrk="1" hangingPunct="1"/>
              <a:t>50</a:t>
            </a:fld>
            <a:endParaRPr lang="tr-TR"/>
          </a:p>
        </p:txBody>
      </p:sp>
    </p:spTree>
    <p:extLst>
      <p:ext uri="{BB962C8B-B14F-4D97-AF65-F5344CB8AC3E}">
        <p14:creationId xmlns:p14="http://schemas.microsoft.com/office/powerpoint/2010/main" val="42045551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5EB312-B5C3-4329-95E3-AA9E5D2ACB59}" type="slidenum">
              <a:rPr lang="tr-TR"/>
              <a:pPr eaLnBrk="1" hangingPunct="1"/>
              <a:t>51</a:t>
            </a:fld>
            <a:endParaRPr lang="tr-TR"/>
          </a:p>
        </p:txBody>
      </p:sp>
    </p:spTree>
    <p:extLst>
      <p:ext uri="{BB962C8B-B14F-4D97-AF65-F5344CB8AC3E}">
        <p14:creationId xmlns:p14="http://schemas.microsoft.com/office/powerpoint/2010/main" val="22381893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017378-47E0-43AF-92D4-192504552603}" type="slidenum">
              <a:rPr lang="tr-TR"/>
              <a:pPr eaLnBrk="1" hangingPunct="1"/>
              <a:t>52</a:t>
            </a:fld>
            <a:endParaRPr lang="tr-TR"/>
          </a:p>
        </p:txBody>
      </p:sp>
    </p:spTree>
    <p:extLst>
      <p:ext uri="{BB962C8B-B14F-4D97-AF65-F5344CB8AC3E}">
        <p14:creationId xmlns:p14="http://schemas.microsoft.com/office/powerpoint/2010/main" val="2412999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DCC5E8-3F3F-4EEE-8AD7-7A01BF866CA5}" type="slidenum">
              <a:rPr lang="tr-TR"/>
              <a:pPr eaLnBrk="1" hangingPunct="1"/>
              <a:t>7</a:t>
            </a:fld>
            <a:endParaRPr lang="tr-TR"/>
          </a:p>
        </p:txBody>
      </p:sp>
    </p:spTree>
    <p:extLst>
      <p:ext uri="{BB962C8B-B14F-4D97-AF65-F5344CB8AC3E}">
        <p14:creationId xmlns:p14="http://schemas.microsoft.com/office/powerpoint/2010/main" val="19869435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1D4334-DC33-4FBE-9468-8487A5F3DA88}" type="slidenum">
              <a:rPr lang="tr-TR"/>
              <a:pPr eaLnBrk="1" hangingPunct="1"/>
              <a:t>83</a:t>
            </a:fld>
            <a:endParaRPr lang="tr-TR"/>
          </a:p>
        </p:txBody>
      </p:sp>
      <p:sp>
        <p:nvSpPr>
          <p:cNvPr id="240643" name="Rectangle 2"/>
          <p:cNvSpPr>
            <a:spLocks noGrp="1" noRot="1" noChangeAspect="1" noChangeArrowheads="1" noTextEdit="1"/>
          </p:cNvSpPr>
          <p:nvPr>
            <p:ph type="sldImg"/>
          </p:nvPr>
        </p:nvSpPr>
        <p:spPr>
          <a:xfrm>
            <a:off x="1125538" y="711200"/>
            <a:ext cx="4606925" cy="3454400"/>
          </a:xfrm>
          <a:ln/>
        </p:spPr>
      </p:sp>
      <p:sp>
        <p:nvSpPr>
          <p:cNvPr id="240644" name="Rectangle 3"/>
          <p:cNvSpPr>
            <a:spLocks noGrp="1" noChangeArrowheads="1"/>
          </p:cNvSpPr>
          <p:nvPr>
            <p:ph type="body" idx="1"/>
          </p:nvPr>
        </p:nvSpPr>
        <p:spPr>
          <a:xfrm>
            <a:off x="914400" y="4367213"/>
            <a:ext cx="5029200" cy="4065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dirty="0">
                <a:latin typeface="Times New Roman" pitchFamily="18" charset="0"/>
              </a:rPr>
              <a:t>Çocuklardan ifade alınması söz konusu olduğunda büyüklerin ifadelerinden farklı olan pek çok faktör karşımıza çıkmaktadır. Yapılmış olan bilimsel araştırmalardan elde edilen sonuçlar, çocukların yaşlarının ve gelişim düzeylerinin görüşmeye doğrudan etki ettiğini bildirmektedir. Çocuklarla yapılacak kriminolojik amaçlı görüşmelerin başarılı olabilmesi, hedeflenen bilgilerin elde edile</a:t>
            </a:r>
            <a:r>
              <a:rPr lang="tr-TR" dirty="0"/>
              <a:t>b</a:t>
            </a:r>
            <a:r>
              <a:rPr lang="tr-TR" dirty="0">
                <a:latin typeface="Times New Roman" pitchFamily="18" charset="0"/>
              </a:rPr>
              <a:t>ilmesi için öncelikle çocuğun gelişim </a:t>
            </a:r>
            <a:r>
              <a:rPr lang="tr-TR" dirty="0" err="1">
                <a:latin typeface="Times New Roman" pitchFamily="18" charset="0"/>
              </a:rPr>
              <a:t>basmaklarını</a:t>
            </a:r>
            <a:r>
              <a:rPr lang="tr-TR" dirty="0">
                <a:latin typeface="Times New Roman" pitchFamily="18" charset="0"/>
              </a:rPr>
              <a:t> çok iyi tanımak ve uygun görüşme tekniğini etkin biçimde kullanabilme gerekliliği ortaya çıkmaktadır </a:t>
            </a:r>
          </a:p>
          <a:p>
            <a:pPr eaLnBrk="1" hangingPunct="1"/>
            <a:r>
              <a:rPr lang="tr-TR" dirty="0">
                <a:latin typeface="Times New Roman" pitchFamily="18" charset="0"/>
              </a:rPr>
              <a:t>Yapılmış olan araştırmalar çocukların kriminolojik amaçlı görüşmelerde verecekleri ifadelerde ayrıntıların yaşla artığını göstermektedir. Kriminolojik amaçlı görüşmelerde çocuğun gelişim düzeyine bağlı olarak değerlendirilmesi gereken başlıca konular hafıza, telkine yatkınlık, dil gelişimi ve  aldatma-kandırma motivasyonudur</a:t>
            </a:r>
          </a:p>
          <a:p>
            <a:pPr eaLnBrk="1" hangingPunct="1"/>
            <a:r>
              <a:rPr lang="tr-TR" dirty="0">
                <a:latin typeface="Times New Roman" pitchFamily="18" charset="0"/>
              </a:rPr>
              <a:t>Çocuklarla yapılacak kriminolojik amaçlı görüşmelerde önemle üzerinde durulması gereken bir başka konunun, iletişimin açık ve net biçimde kurulabilmesi ve çocuğun ilettiklerinin doğru anlaşılabilmesi olduğu da bildirilmektedir</a:t>
            </a:r>
            <a:endParaRPr lang="tr-TR" dirty="0"/>
          </a:p>
          <a:p>
            <a:pPr eaLnBrk="1" hangingPunct="1"/>
            <a:r>
              <a:rPr lang="tr-TR" dirty="0">
                <a:latin typeface="Times New Roman" pitchFamily="18" charset="0"/>
              </a:rPr>
              <a:t>Kriminolojik amaçlı bir görüşme sırasında görüşmecinin  sorular sorması, cevapları dikkatli bir biçimde izlemesi, konudan konuya geçerek, görüşmenin temposunu yüksek tutmaya çalışması ve görüşülen kişinin kendisinde uyandırdığı intibaları kaydetmesi beklenmektedir.  Bu türden bir görüşme "hazırlık" aşamasıyla başlar </a:t>
            </a:r>
            <a:endParaRPr lang="tr-TR" dirty="0"/>
          </a:p>
          <a:p>
            <a:pPr eaLnBrk="1" hangingPunct="1"/>
            <a:endParaRPr lang="en-US" dirty="0">
              <a:latin typeface="Times New Roman" pitchFamily="18" charset="0"/>
            </a:endParaRPr>
          </a:p>
        </p:txBody>
      </p:sp>
    </p:spTree>
    <p:extLst>
      <p:ext uri="{BB962C8B-B14F-4D97-AF65-F5344CB8AC3E}">
        <p14:creationId xmlns:p14="http://schemas.microsoft.com/office/powerpoint/2010/main" val="23867464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3061946-2340-401B-8445-597406685F32}" type="slidenum">
              <a:rPr lang="tr-TR" smtClean="0"/>
              <a:pPr/>
              <a:t>86</a:t>
            </a:fld>
            <a:endParaRPr lang="tr-TR"/>
          </a:p>
        </p:txBody>
      </p:sp>
    </p:spTree>
    <p:extLst>
      <p:ext uri="{BB962C8B-B14F-4D97-AF65-F5344CB8AC3E}">
        <p14:creationId xmlns:p14="http://schemas.microsoft.com/office/powerpoint/2010/main" val="41754435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98D592-1723-4D8D-A188-06640DD9C926}" type="slidenum">
              <a:rPr lang="tr-TR"/>
              <a:pPr eaLnBrk="1" hangingPunct="1"/>
              <a:t>92</a:t>
            </a:fld>
            <a:endParaRPr lang="tr-TR"/>
          </a:p>
        </p:txBody>
      </p:sp>
      <p:sp>
        <p:nvSpPr>
          <p:cNvPr id="241667" name="Rectangle 2"/>
          <p:cNvSpPr>
            <a:spLocks noGrp="1" noRot="1" noChangeAspect="1" noChangeArrowheads="1" noTextEdit="1"/>
          </p:cNvSpPr>
          <p:nvPr>
            <p:ph type="sldImg"/>
          </p:nvPr>
        </p:nvSpPr>
        <p:spPr>
          <a:xfrm>
            <a:off x="1125538" y="711200"/>
            <a:ext cx="4605337" cy="3454400"/>
          </a:xfrm>
          <a:ln/>
        </p:spPr>
      </p:sp>
      <p:sp>
        <p:nvSpPr>
          <p:cNvPr id="241668" name="Rectangle 3"/>
          <p:cNvSpPr>
            <a:spLocks noGrp="1" noChangeArrowheads="1"/>
          </p:cNvSpPr>
          <p:nvPr>
            <p:ph type="body" idx="1"/>
          </p:nvPr>
        </p:nvSpPr>
        <p:spPr>
          <a:xfrm>
            <a:off x="914400" y="4368800"/>
            <a:ext cx="5029200" cy="406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p>
        </p:txBody>
      </p:sp>
    </p:spTree>
    <p:extLst>
      <p:ext uri="{BB962C8B-B14F-4D97-AF65-F5344CB8AC3E}">
        <p14:creationId xmlns:p14="http://schemas.microsoft.com/office/powerpoint/2010/main" val="14965089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Dürtüsel</a:t>
            </a:r>
            <a:r>
              <a:rPr lang="tr-TR" dirty="0"/>
              <a:t>, </a:t>
            </a:r>
            <a:r>
              <a:rPr lang="tr-TR" dirty="0" err="1"/>
              <a:t>içtepisel</a:t>
            </a:r>
            <a:r>
              <a:rPr lang="tr-TR" dirty="0"/>
              <a:t> mi davranıyor</a:t>
            </a:r>
          </a:p>
        </p:txBody>
      </p:sp>
      <p:sp>
        <p:nvSpPr>
          <p:cNvPr id="4" name="Slayt Numarası Yer Tutucusu 3"/>
          <p:cNvSpPr>
            <a:spLocks noGrp="1"/>
          </p:cNvSpPr>
          <p:nvPr>
            <p:ph type="sldNum" sz="quarter" idx="10"/>
          </p:nvPr>
        </p:nvSpPr>
        <p:spPr/>
        <p:txBody>
          <a:bodyPr/>
          <a:lstStyle/>
          <a:p>
            <a:fld id="{F3061946-2340-401B-8445-597406685F32}" type="slidenum">
              <a:rPr lang="tr-TR" smtClean="0"/>
              <a:pPr/>
              <a:t>120</a:t>
            </a:fld>
            <a:endParaRPr lang="tr-TR"/>
          </a:p>
        </p:txBody>
      </p:sp>
    </p:spTree>
    <p:extLst>
      <p:ext uri="{BB962C8B-B14F-4D97-AF65-F5344CB8AC3E}">
        <p14:creationId xmlns:p14="http://schemas.microsoft.com/office/powerpoint/2010/main" val="32591276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4167C4-B6F5-47A7-B3C2-E8161FB2A4D0}" type="slidenum">
              <a:rPr lang="tr-TR"/>
              <a:pPr eaLnBrk="1" hangingPunct="1"/>
              <a:t>128</a:t>
            </a:fld>
            <a:endParaRPr lang="tr-T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21916109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7AE6D7-6A5A-46C7-A15B-BE18E9C4A94C}" type="slidenum">
              <a:rPr lang="tr-TR"/>
              <a:pPr eaLnBrk="1" hangingPunct="1"/>
              <a:t>129</a:t>
            </a:fld>
            <a:endParaRPr lang="tr-T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24878917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4DE553-6439-47A5-8C30-3CB6C42C6C64}" type="slidenum">
              <a:rPr lang="tr-TR"/>
              <a:pPr eaLnBrk="1" hangingPunct="1"/>
              <a:t>130</a:t>
            </a:fld>
            <a:endParaRPr lang="tr-T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28468295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14FFBF-0B01-4469-906C-482E6E99FA1E}" type="slidenum">
              <a:rPr lang="tr-TR"/>
              <a:pPr eaLnBrk="1" hangingPunct="1"/>
              <a:t>131</a:t>
            </a:fld>
            <a:endParaRPr lang="tr-T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39346045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84829E-491B-4432-A766-D3BB8F56C8D8}" type="slidenum">
              <a:rPr lang="tr-TR"/>
              <a:pPr eaLnBrk="1" hangingPunct="1"/>
              <a:t>132</a:t>
            </a:fld>
            <a:endParaRPr lang="tr-T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18810613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84A1D6-7DEC-480A-931F-ACAEBD99FE80}" type="slidenum">
              <a:rPr lang="tr-TR"/>
              <a:pPr eaLnBrk="1" hangingPunct="1"/>
              <a:t>133</a:t>
            </a:fld>
            <a:endParaRPr lang="tr-T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238005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383D4D-18D8-4A82-A473-E4EAB29A650D}" type="slidenum">
              <a:rPr lang="tr-TR"/>
              <a:pPr eaLnBrk="1" hangingPunct="1"/>
              <a:t>8</a:t>
            </a:fld>
            <a:endParaRPr lang="tr-TR"/>
          </a:p>
        </p:txBody>
      </p:sp>
    </p:spTree>
    <p:extLst>
      <p:ext uri="{BB962C8B-B14F-4D97-AF65-F5344CB8AC3E}">
        <p14:creationId xmlns:p14="http://schemas.microsoft.com/office/powerpoint/2010/main" val="3910381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8E3951-CA1D-4EBD-A040-6B64525F959B}" type="slidenum">
              <a:rPr lang="tr-TR"/>
              <a:pPr eaLnBrk="1" hangingPunct="1"/>
              <a:t>134</a:t>
            </a:fld>
            <a:endParaRPr lang="tr-T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dirty="0"/>
          </a:p>
        </p:txBody>
      </p:sp>
    </p:spTree>
    <p:extLst>
      <p:ext uri="{BB962C8B-B14F-4D97-AF65-F5344CB8AC3E}">
        <p14:creationId xmlns:p14="http://schemas.microsoft.com/office/powerpoint/2010/main" val="35261120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255A47-9B7C-4753-BE75-7C8D27551FCF}" type="slidenum">
              <a:rPr lang="tr-TR"/>
              <a:pPr eaLnBrk="1" hangingPunct="1"/>
              <a:t>135</a:t>
            </a:fld>
            <a:endParaRPr lang="tr-T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12548122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56E8E6-B231-447D-A0A6-230FCB65E36A}" type="slidenum">
              <a:rPr lang="tr-TR"/>
              <a:pPr eaLnBrk="1" hangingPunct="1"/>
              <a:t>136</a:t>
            </a:fld>
            <a:endParaRPr lang="tr-T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175177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8A66B2-0F03-4B90-9FB0-579BBE712783}" type="slidenum">
              <a:rPr lang="tr-TR"/>
              <a:pPr eaLnBrk="1" hangingPunct="1"/>
              <a:t>137</a:t>
            </a:fld>
            <a:endParaRPr lang="tr-T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10470538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5DEE5B-4383-4858-9C30-B1756B7EC545}" type="slidenum">
              <a:rPr lang="tr-TR"/>
              <a:pPr eaLnBrk="1" hangingPunct="1"/>
              <a:t>138</a:t>
            </a:fld>
            <a:endParaRPr lang="tr-T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39169718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14EBA3-9F3F-44AA-8A81-BDEAA37A6770}" type="slidenum">
              <a:rPr lang="tr-TR"/>
              <a:pPr eaLnBrk="1" hangingPunct="1"/>
              <a:t>139</a:t>
            </a:fld>
            <a:endParaRPr lang="tr-T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13630822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AF1CBD-4A49-4670-87D3-D7902E705D4A}" type="slidenum">
              <a:rPr lang="tr-TR"/>
              <a:pPr eaLnBrk="1" hangingPunct="1"/>
              <a:t>140</a:t>
            </a:fld>
            <a:endParaRPr lang="tr-T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4824051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327D8F-5EC6-45B9-B0CD-ABB0408B1C0F}" type="slidenum">
              <a:rPr lang="tr-TR"/>
              <a:pPr eaLnBrk="1" hangingPunct="1"/>
              <a:t>141</a:t>
            </a:fld>
            <a:endParaRPr lang="tr-T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18439471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A9D35A-2577-479E-97BF-E14137A5B9FB}" type="slidenum">
              <a:rPr lang="tr-TR"/>
              <a:pPr eaLnBrk="1" hangingPunct="1"/>
              <a:t>142</a:t>
            </a:fld>
            <a:endParaRPr lang="tr-T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14601389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ED458A-E2A3-48B5-916C-77ABB86A5348}" type="slidenum">
              <a:rPr lang="tr-TR"/>
              <a:pPr eaLnBrk="1" hangingPunct="1"/>
              <a:t>143</a:t>
            </a:fld>
            <a:endParaRPr lang="tr-T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297199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dirty="0"/>
              <a:t>Bir diğer tanım «kendilerine yönelik işlenen bir suç sonunda herhangi bir zarar gören çocukları kapsamaktadır» olarak şekillenmiştir. Sunudaki tanımın öncelikli görülmesinin</a:t>
            </a:r>
            <a:r>
              <a:rPr lang="tr-TR" baseline="0" dirty="0"/>
              <a:t> temel nedeni her hangi bir zarar görmeden de mağdur olunabileceğidir</a:t>
            </a:r>
            <a:r>
              <a:rPr lang="tr-TR" dirty="0"/>
              <a:t>.</a:t>
            </a:r>
          </a:p>
          <a:p>
            <a:endParaRPr lang="tr-TR" dirty="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670C29-9C33-4982-B07F-95815998A9A2}" type="slidenum">
              <a:rPr lang="tr-TR"/>
              <a:pPr eaLnBrk="1" hangingPunct="1"/>
              <a:t>9</a:t>
            </a:fld>
            <a:endParaRPr lang="tr-TR"/>
          </a:p>
        </p:txBody>
      </p:sp>
    </p:spTree>
    <p:extLst>
      <p:ext uri="{BB962C8B-B14F-4D97-AF65-F5344CB8AC3E}">
        <p14:creationId xmlns:p14="http://schemas.microsoft.com/office/powerpoint/2010/main" val="26505507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D00B29-914C-4466-A33B-66988B29B9A9}" type="slidenum">
              <a:rPr lang="tr-TR"/>
              <a:pPr eaLnBrk="1" hangingPunct="1"/>
              <a:t>144</a:t>
            </a:fld>
            <a:endParaRPr lang="tr-T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27357393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C2B296-5818-4BCE-AABA-11BAC9E8B259}" type="slidenum">
              <a:rPr lang="tr-TR"/>
              <a:pPr eaLnBrk="1" hangingPunct="1"/>
              <a:t>145</a:t>
            </a:fld>
            <a:endParaRPr lang="tr-T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xfrm>
            <a:off x="685800" y="4343400"/>
            <a:ext cx="54864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tr-TR" dirty="0"/>
              <a:t>Kişi önce maddeye karşı merak duyar. Kullansam acaba neler olur diye merak eder ama aynı zamanda maddenin etkilerinden korkar. </a:t>
            </a:r>
          </a:p>
          <a:p>
            <a:pPr eaLnBrk="1" hangingPunct="1">
              <a:spcBef>
                <a:spcPct val="0"/>
              </a:spcBef>
              <a:buFontTx/>
              <a:buChar char="•"/>
            </a:pPr>
            <a:r>
              <a:rPr lang="tr-TR" dirty="0"/>
              <a:t>Merak korkuyu yener ve kişi “Bir kereden bir şey olmaz” diyerek kullanmaya başlar. </a:t>
            </a:r>
          </a:p>
          <a:p>
            <a:pPr eaLnBrk="1" hangingPunct="1">
              <a:spcBef>
                <a:spcPct val="0"/>
              </a:spcBef>
              <a:buFontTx/>
              <a:buChar char="•"/>
            </a:pPr>
            <a:r>
              <a:rPr lang="tr-TR" dirty="0"/>
              <a:t>Bundan sonraki her kullanışı son kullanışı olacaktır ama beklenen son hiç gelmez. </a:t>
            </a:r>
          </a:p>
          <a:p>
            <a:pPr eaLnBrk="1" hangingPunct="1">
              <a:spcBef>
                <a:spcPct val="0"/>
              </a:spcBef>
              <a:buFontTx/>
              <a:buChar char="•"/>
            </a:pPr>
            <a:r>
              <a:rPr lang="tr-TR" dirty="0"/>
              <a:t>Bağımlı olduğunu inkar eder ve maddeyi kontrol edebileceğini iddia eder. </a:t>
            </a:r>
          </a:p>
          <a:p>
            <a:pPr eaLnBrk="1" hangingPunct="1">
              <a:spcBef>
                <a:spcPct val="0"/>
              </a:spcBef>
              <a:buFontTx/>
              <a:buChar char="•"/>
            </a:pPr>
            <a:r>
              <a:rPr lang="tr-TR" dirty="0"/>
              <a:t>Kişi dibe vurduğunda artık bırakmak zorunda olduğunu anlar. </a:t>
            </a:r>
          </a:p>
          <a:p>
            <a:pPr eaLnBrk="1" hangingPunct="1">
              <a:spcBef>
                <a:spcPct val="0"/>
              </a:spcBef>
              <a:buFontTx/>
              <a:buChar char="•"/>
            </a:pPr>
            <a:r>
              <a:rPr lang="tr-TR" dirty="0"/>
              <a:t>Bir süre temiz kalır</a:t>
            </a:r>
          </a:p>
          <a:p>
            <a:pPr eaLnBrk="1" hangingPunct="1">
              <a:spcBef>
                <a:spcPct val="0"/>
              </a:spcBef>
              <a:buFontTx/>
              <a:buChar char="•"/>
            </a:pPr>
            <a:r>
              <a:rPr lang="tr-TR" dirty="0"/>
              <a:t>Fakat kişi kendine güven kazandıkça madde ile ilgili sıkıntılarını unutacak ve tekrar “bir kere” deneyecektir. </a:t>
            </a:r>
          </a:p>
          <a:p>
            <a:pPr eaLnBrk="1" hangingPunct="1">
              <a:spcBef>
                <a:spcPct val="0"/>
              </a:spcBef>
              <a:buFontTx/>
              <a:buChar char="•"/>
            </a:pPr>
            <a:r>
              <a:rPr lang="tr-TR" dirty="0"/>
              <a:t>Bir kere denemekle kalmayıp kullanımı eskisi gibi olacaktır (“Battı balık yan gider” mantığıyla).</a:t>
            </a:r>
          </a:p>
          <a:p>
            <a:pPr eaLnBrk="1" hangingPunct="1">
              <a:spcBef>
                <a:spcPct val="0"/>
              </a:spcBef>
              <a:buFontTx/>
              <a:buChar char="•"/>
            </a:pPr>
            <a:r>
              <a:rPr lang="tr-TR" dirty="0"/>
              <a:t>Böylece bağımlılık bir kısır döngü haline gelecektir. </a:t>
            </a:r>
          </a:p>
          <a:p>
            <a:pPr eaLnBrk="1" hangingPunct="1">
              <a:spcBef>
                <a:spcPct val="0"/>
              </a:spcBef>
            </a:pPr>
            <a:endParaRPr lang="tr-TR" dirty="0"/>
          </a:p>
        </p:txBody>
      </p:sp>
    </p:spTree>
    <p:extLst>
      <p:ext uri="{BB962C8B-B14F-4D97-AF65-F5344CB8AC3E}">
        <p14:creationId xmlns:p14="http://schemas.microsoft.com/office/powerpoint/2010/main" val="14772599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B6E3FA-DADD-4640-AEC0-26049257E583}" type="slidenum">
              <a:rPr lang="tr-TR"/>
              <a:pPr eaLnBrk="1" hangingPunct="1"/>
              <a:t>146</a:t>
            </a:fld>
            <a:endParaRPr lang="tr-T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16613488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81FDAF-06F9-4053-829B-F9D32AAA1480}" type="slidenum">
              <a:rPr lang="tr-TR"/>
              <a:pPr eaLnBrk="1" hangingPunct="1"/>
              <a:t>147</a:t>
            </a:fld>
            <a:endParaRPr lang="tr-T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4504304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A665B4-E9F8-4A93-9B8E-CA292BF022A4}" type="slidenum">
              <a:rPr lang="tr-TR"/>
              <a:pPr eaLnBrk="1" hangingPunct="1"/>
              <a:t>148</a:t>
            </a:fld>
            <a:endParaRPr lang="tr-T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29105280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68F456-D72E-4A28-AE64-B114AA62A633}" type="slidenum">
              <a:rPr lang="tr-TR"/>
              <a:pPr eaLnBrk="1" hangingPunct="1"/>
              <a:t>149</a:t>
            </a:fld>
            <a:endParaRPr lang="tr-T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41673659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D8D435-E548-414F-9C84-B459CD0A4F6B}" type="slidenum">
              <a:rPr lang="tr-TR"/>
              <a:pPr eaLnBrk="1" hangingPunct="1"/>
              <a:t>150</a:t>
            </a:fld>
            <a:endParaRPr lang="tr-T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21065131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86886B-C964-4224-870E-3AF4E2146FEF}" type="slidenum">
              <a:rPr lang="tr-TR"/>
              <a:pPr eaLnBrk="1" hangingPunct="1"/>
              <a:t>151</a:t>
            </a:fld>
            <a:endParaRPr lang="tr-T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24420465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8FDCA2-54A4-4387-8069-91B1BD5E2D44}" type="slidenum">
              <a:rPr lang="tr-TR"/>
              <a:pPr eaLnBrk="1" hangingPunct="1"/>
              <a:t>152</a:t>
            </a:fld>
            <a:endParaRPr lang="tr-T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p>
        </p:txBody>
      </p:sp>
    </p:spTree>
    <p:extLst>
      <p:ext uri="{BB962C8B-B14F-4D97-AF65-F5344CB8AC3E}">
        <p14:creationId xmlns:p14="http://schemas.microsoft.com/office/powerpoint/2010/main" val="2095255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28D4CC-B2F8-4A96-876F-B6FA5E091752}" type="slidenum">
              <a:rPr lang="tr-TR"/>
              <a:pPr eaLnBrk="1" hangingPunct="1"/>
              <a:t>11</a:t>
            </a:fld>
            <a:endParaRPr lang="tr-TR"/>
          </a:p>
        </p:txBody>
      </p:sp>
    </p:spTree>
    <p:extLst>
      <p:ext uri="{BB962C8B-B14F-4D97-AF65-F5344CB8AC3E}">
        <p14:creationId xmlns:p14="http://schemas.microsoft.com/office/powerpoint/2010/main" val="298355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958437-F427-41ED-9D08-6D180813E761}" type="slidenum">
              <a:rPr lang="tr-TR"/>
              <a:pPr eaLnBrk="1" hangingPunct="1"/>
              <a:t>12</a:t>
            </a:fld>
            <a:endParaRPr lang="tr-TR"/>
          </a:p>
        </p:txBody>
      </p:sp>
    </p:spTree>
    <p:extLst>
      <p:ext uri="{BB962C8B-B14F-4D97-AF65-F5344CB8AC3E}">
        <p14:creationId xmlns:p14="http://schemas.microsoft.com/office/powerpoint/2010/main" val="141523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a:prstGeom prst="rect">
            <a:avLst/>
          </a:prstGeom>
        </p:spPr>
        <p:txBody>
          <a:bodyPr/>
          <a:lstStyle>
            <a:lvl1pPr>
              <a:defRPr sz="2800"/>
            </a:lvl1pPr>
          </a:lstStyle>
          <a:p>
            <a:r>
              <a:rPr lang="en-US" dirty="0"/>
              <a:t>Click to edit Master title style</a:t>
            </a:r>
            <a:endParaRPr lang="en-GB" dirty="0"/>
          </a:p>
        </p:txBody>
      </p:sp>
      <p:sp>
        <p:nvSpPr>
          <p:cNvPr id="3" name="2 Alt Başlık"/>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683490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2 Dikey Metin Yer Tutucusu"/>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3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D5D0704F-2E85-403D-88AA-B8AF1A11FA29}" type="datetimeFigureOut">
              <a:rPr lang="en-GB">
                <a:solidFill>
                  <a:prstClr val="black"/>
                </a:solidFill>
                <a:cs typeface="+mn-cs"/>
              </a:rPr>
              <a:pPr>
                <a:defRPr/>
              </a:pPr>
              <a:t>05/12/2019</a:t>
            </a:fld>
            <a:endParaRPr lang="en-GB">
              <a:solidFill>
                <a:prstClr val="black"/>
              </a:solidFill>
              <a:cs typeface="+mn-cs"/>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BA5ABF9-D8A2-415F-A212-CA2FC9F9A05F}"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p14="http://schemas.microsoft.com/office/powerpoint/2010/main" val="283166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2 Dikey Metin Yer Tutucusu"/>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3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99F229E0-37DA-4F4E-9E17-BD726F6D0651}" type="datetimeFigureOut">
              <a:rPr lang="en-GB">
                <a:solidFill>
                  <a:prstClr val="black"/>
                </a:solidFill>
                <a:cs typeface="+mn-cs"/>
              </a:rPr>
              <a:pPr>
                <a:defRPr/>
              </a:pPr>
              <a:t>05/12/2019</a:t>
            </a:fld>
            <a:endParaRPr lang="en-GB">
              <a:solidFill>
                <a:prstClr val="black"/>
              </a:solidFill>
              <a:cs typeface="+mn-cs"/>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54263A4E-8D79-42A3-B7BA-AF7D569D96EA}"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p14="http://schemas.microsoft.com/office/powerpoint/2010/main" val="1046669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6174"/>
            <a:ext cx="8229600" cy="1143000"/>
          </a:xfrm>
          <a:prstGeom prst="rect">
            <a:avLst/>
          </a:prstGeom>
        </p:spPr>
        <p:txBody>
          <a:bodyPr/>
          <a:lstStyle/>
          <a:p>
            <a:r>
              <a:rPr lang="tr-TR"/>
              <a:t>Asıl başlık stili için tıklatın</a:t>
            </a:r>
            <a:endParaRPr lang="en-US"/>
          </a:p>
        </p:txBody>
      </p:sp>
      <p:sp>
        <p:nvSpPr>
          <p:cNvPr id="3" name="2 İçerik Yer Tutucusu"/>
          <p:cNvSpPr>
            <a:spLocks noGrp="1"/>
          </p:cNvSpPr>
          <p:nvPr>
            <p:ph idx="1"/>
          </p:nvPr>
        </p:nvSpPr>
        <p:spPr>
          <a:xfrm>
            <a:off x="457200" y="2376488"/>
            <a:ext cx="8229600" cy="4389437"/>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3286245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8638" y="2996952"/>
            <a:ext cx="6400800" cy="648072"/>
          </a:xfrm>
        </p:spPr>
        <p:txBody>
          <a:bodyPr>
            <a:normAutofit/>
          </a:bodyPr>
          <a:lstStyle>
            <a:lvl1pPr marL="0" indent="0" algn="ctr">
              <a:buNone/>
              <a:defRPr sz="2000">
                <a:solidFill>
                  <a:schemeClr val="bg1">
                    <a:lumMod val="9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90726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6950"/>
          </a:xfrm>
        </p:spPr>
        <p:txBody>
          <a:bodyPr>
            <a:normAutofit/>
          </a:bodyPr>
          <a:lstStyle>
            <a:lvl1pPr>
              <a:defRPr sz="32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3243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4386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6950"/>
          </a:xfrm>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sz="half" idx="1"/>
          </p:nvPr>
        </p:nvSpPr>
        <p:spPr>
          <a:xfrm>
            <a:off x="457200" y="1988840"/>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88840"/>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2259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0024"/>
            <a:ext cx="8229600" cy="7969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0544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94211"/>
            <a:ext cx="4040188"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0544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94211"/>
            <a:ext cx="4041775"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8750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96950"/>
          </a:xfrm>
        </p:spPr>
        <p:txBody>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68603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20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637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3008313" cy="108012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764705"/>
            <a:ext cx="5111750" cy="504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44825"/>
            <a:ext cx="3008313" cy="39604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1CB230A-AE79-4AD2-81B0-4C27A0D293B6}" type="slidenum">
              <a:rPr lang="en-US" altLang="en-US"/>
              <a:pPr>
                <a:defRPr/>
              </a:pPr>
              <a:t>‹#›</a:t>
            </a:fld>
            <a:endParaRPr lang="en-US" altLang="en-US"/>
          </a:p>
        </p:txBody>
      </p:sp>
    </p:spTree>
    <p:extLst>
      <p:ext uri="{BB962C8B-B14F-4D97-AF65-F5344CB8AC3E}">
        <p14:creationId xmlns:p14="http://schemas.microsoft.com/office/powerpoint/2010/main" val="363108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3688" y="5307086"/>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274637"/>
            <a:ext cx="5486400" cy="403487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949280"/>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934004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bg1"/>
        </a:solidFill>
        <a:effectLst/>
      </p:bgPr>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lang="tr-TR" sz="48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defRPr>
            </a:lvl1pPr>
          </a:lstStyle>
          <a:p>
            <a:r>
              <a:rPr lang="tr-TR" dirty="0"/>
              <a:t>Asıl başlık stili için tıklatın</a:t>
            </a:r>
            <a:endParaRPr lang="en-US" dirty="0"/>
          </a:p>
        </p:txBody>
      </p:sp>
      <p:sp>
        <p:nvSpPr>
          <p:cNvPr id="17" name="16 Alt Başlık"/>
          <p:cNvSpPr>
            <a:spLocks noGrp="1"/>
          </p:cNvSpPr>
          <p:nvPr>
            <p:ph type="subTitle" idx="1"/>
          </p:nvPr>
        </p:nvSpPr>
        <p:spPr>
          <a:xfrm>
            <a:off x="533400" y="3228536"/>
            <a:ext cx="7854696" cy="1752600"/>
          </a:xfrm>
          <a:prstGeom prst="rect">
            <a:avLst/>
          </a:prstGeom>
        </p:spPr>
        <p:txBody>
          <a:bodyPr lIns="0" rIns="18288"/>
          <a:lstStyle>
            <a:lvl1pPr marL="0" marR="45718" indent="0" algn="r">
              <a:buNone/>
              <a:defRPr>
                <a:solidFill>
                  <a:schemeClr val="tx1"/>
                </a:solidFill>
              </a:defRPr>
            </a:lvl1pPr>
            <a:lvl2pPr marL="457177" indent="0" algn="ctr">
              <a:buNone/>
            </a:lvl2pPr>
            <a:lvl3pPr marL="914353" indent="0" algn="ctr">
              <a:buNone/>
            </a:lvl3pPr>
            <a:lvl4pPr marL="1371530" indent="0" algn="ctr">
              <a:buNone/>
            </a:lvl4pPr>
            <a:lvl5pPr marL="1828706" indent="0" algn="ctr">
              <a:buNone/>
            </a:lvl5pPr>
            <a:lvl6pPr marL="2285883" indent="0" algn="ctr">
              <a:buNone/>
            </a:lvl6pPr>
            <a:lvl7pPr marL="2743060" indent="0" algn="ctr">
              <a:buNone/>
            </a:lvl7pPr>
            <a:lvl8pPr marL="3200236" indent="0" algn="ctr">
              <a:buNone/>
            </a:lvl8pPr>
            <a:lvl9pPr marL="3657413" indent="0" algn="ctr">
              <a:buNone/>
            </a:lvl9pPr>
          </a:lstStyle>
          <a:p>
            <a:r>
              <a:rPr lang="tr-TR" dirty="0"/>
              <a:t>Asıl alt başlık stilini düzenlemek için tıklatın</a:t>
            </a:r>
            <a:endParaRPr lang="en-US" dirty="0"/>
          </a:p>
        </p:txBody>
      </p:sp>
    </p:spTree>
    <p:extLst>
      <p:ext uri="{BB962C8B-B14F-4D97-AF65-F5344CB8AC3E}">
        <p14:creationId xmlns:p14="http://schemas.microsoft.com/office/powerpoint/2010/main" val="315656080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6174"/>
            <a:ext cx="8229600" cy="1143000"/>
          </a:xfrm>
          <a:prstGeom prst="rect">
            <a:avLst/>
          </a:prstGeom>
        </p:spPr>
        <p:txBody>
          <a:bodyPr/>
          <a:lstStyle/>
          <a:p>
            <a:r>
              <a:rPr lang="tr-TR"/>
              <a:t>Asıl başlık stili için tıklatın</a:t>
            </a:r>
            <a:endParaRPr lang="en-US"/>
          </a:p>
        </p:txBody>
      </p:sp>
      <p:sp>
        <p:nvSpPr>
          <p:cNvPr id="3" name="2 İçerik Yer Tutucusu"/>
          <p:cNvSpPr>
            <a:spLocks noGrp="1"/>
          </p:cNvSpPr>
          <p:nvPr>
            <p:ph idx="1"/>
          </p:nvPr>
        </p:nvSpPr>
        <p:spPr>
          <a:xfrm>
            <a:off x="457200" y="2376488"/>
            <a:ext cx="8229600" cy="4389437"/>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322629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2 Metin Yer Tutucusu"/>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3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5C009AC5-8344-4ECE-9427-34242805A141}" type="datetimeFigureOut">
              <a:rPr lang="en-GB">
                <a:solidFill>
                  <a:prstClr val="black"/>
                </a:solidFill>
                <a:cs typeface="+mn-cs"/>
              </a:rPr>
              <a:pPr>
                <a:defRPr/>
              </a:pPr>
              <a:t>05/12/2019</a:t>
            </a:fld>
            <a:endParaRPr lang="en-GB">
              <a:solidFill>
                <a:prstClr val="black"/>
              </a:solidFill>
              <a:cs typeface="+mn-cs"/>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9515E066-D42A-4F24-8756-759BC9E0E124}"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p14="http://schemas.microsoft.com/office/powerpoint/2010/main" val="109908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2 İçerik Yer Tutucusu"/>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3 İçerik Yer Tutucusu"/>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4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A13CB34C-4F8C-4B73-A24D-ED6D6255467A}" type="datetimeFigureOut">
              <a:rPr lang="en-GB">
                <a:solidFill>
                  <a:prstClr val="black"/>
                </a:solidFill>
                <a:cs typeface="+mn-cs"/>
              </a:rPr>
              <a:pPr>
                <a:defRPr/>
              </a:pPr>
              <a:t>05/12/2019</a:t>
            </a:fld>
            <a:endParaRPr lang="en-GB">
              <a:solidFill>
                <a:prstClr val="black"/>
              </a:solidFill>
              <a:cs typeface="+mn-cs"/>
            </a:endParaRPr>
          </a:p>
        </p:txBody>
      </p:sp>
      <p:sp>
        <p:nvSpPr>
          <p:cNvPr id="6" name="5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95157613-0EF3-422E-9335-35C839FBFEA5}"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p14="http://schemas.microsoft.com/office/powerpoint/2010/main" val="266355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2 Metin Yer Tutucusu"/>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3 İçerik Yer Tutucusu"/>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4 Metin Yer Tutucusu"/>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5 İçerik Yer Tutucusu"/>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6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F57674B-87F7-4749-B4EB-8B78BA8C762F}" type="datetimeFigureOut">
              <a:rPr lang="en-GB">
                <a:solidFill>
                  <a:prstClr val="black"/>
                </a:solidFill>
                <a:cs typeface="+mn-cs"/>
              </a:rPr>
              <a:pPr>
                <a:defRPr/>
              </a:pPr>
              <a:t>05/12/2019</a:t>
            </a:fld>
            <a:endParaRPr lang="en-GB">
              <a:solidFill>
                <a:prstClr val="black"/>
              </a:solidFill>
              <a:cs typeface="+mn-cs"/>
            </a:endParaRPr>
          </a:p>
        </p:txBody>
      </p:sp>
      <p:sp>
        <p:nvSpPr>
          <p:cNvPr id="8" name="7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9" name="8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35EC8C3-6BB4-4F94-8F41-BDAC8CC6899C}"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p14="http://schemas.microsoft.com/office/powerpoint/2010/main" val="294887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2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4236278C-F724-4A4A-A4DA-87EB08F50B20}" type="datetimeFigureOut">
              <a:rPr lang="en-GB">
                <a:solidFill>
                  <a:prstClr val="black"/>
                </a:solidFill>
                <a:cs typeface="+mn-cs"/>
              </a:rPr>
              <a:pPr>
                <a:defRPr/>
              </a:pPr>
              <a:t>05/12/2019</a:t>
            </a:fld>
            <a:endParaRPr lang="en-GB">
              <a:solidFill>
                <a:prstClr val="black"/>
              </a:solidFill>
              <a:cs typeface="+mn-cs"/>
            </a:endParaRPr>
          </a:p>
        </p:txBody>
      </p:sp>
      <p:sp>
        <p:nvSpPr>
          <p:cNvPr id="4" name="3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5" name="4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D572EF4-CF68-4E9F-B6C8-ABC509A7932F}"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p14="http://schemas.microsoft.com/office/powerpoint/2010/main" val="192272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E6428E3-30D2-469D-A5E0-6A3397C3F452}" type="datetimeFigureOut">
              <a:rPr lang="en-GB">
                <a:solidFill>
                  <a:prstClr val="black"/>
                </a:solidFill>
                <a:cs typeface="+mn-cs"/>
              </a:rPr>
              <a:pPr>
                <a:defRPr/>
              </a:pPr>
              <a:t>05/12/2019</a:t>
            </a:fld>
            <a:endParaRPr lang="en-GB">
              <a:solidFill>
                <a:prstClr val="black"/>
              </a:solidFill>
              <a:cs typeface="+mn-cs"/>
            </a:endParaRPr>
          </a:p>
        </p:txBody>
      </p:sp>
      <p:sp>
        <p:nvSpPr>
          <p:cNvPr id="3" name="2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4" name="3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BC46DE1-05EE-4B74-AF94-2966E55872D3}"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p14="http://schemas.microsoft.com/office/powerpoint/2010/main" val="64188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2 İçerik Yer Tutucusu"/>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3 Metin Yer Tutucusu"/>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4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61D0350-A78D-475E-97CE-62B5FD585EA6}" type="datetimeFigureOut">
              <a:rPr lang="en-GB">
                <a:solidFill>
                  <a:prstClr val="black"/>
                </a:solidFill>
                <a:cs typeface="+mn-cs"/>
              </a:rPr>
              <a:pPr>
                <a:defRPr/>
              </a:pPr>
              <a:t>05/12/2019</a:t>
            </a:fld>
            <a:endParaRPr lang="en-GB">
              <a:solidFill>
                <a:prstClr val="black"/>
              </a:solidFill>
              <a:cs typeface="+mn-cs"/>
            </a:endParaRPr>
          </a:p>
        </p:txBody>
      </p:sp>
      <p:sp>
        <p:nvSpPr>
          <p:cNvPr id="6" name="5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C17041D8-AADD-4619-B846-7CF3976ABCCC}"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p14="http://schemas.microsoft.com/office/powerpoint/2010/main" val="134801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2 Resim Yer Tutucusu"/>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3 Metin Yer Tutucusu"/>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4 Veri Yer Tutucusu"/>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FF62E05-5C87-4489-BCB9-5C7374E4C640}" type="datetimeFigureOut">
              <a:rPr lang="en-GB">
                <a:solidFill>
                  <a:prstClr val="black"/>
                </a:solidFill>
                <a:cs typeface="+mn-cs"/>
              </a:rPr>
              <a:pPr>
                <a:defRPr/>
              </a:pPr>
              <a:t>05/12/2019</a:t>
            </a:fld>
            <a:endParaRPr lang="en-GB">
              <a:solidFill>
                <a:prstClr val="black"/>
              </a:solidFill>
              <a:cs typeface="+mn-cs"/>
            </a:endParaRPr>
          </a:p>
        </p:txBody>
      </p:sp>
      <p:sp>
        <p:nvSpPr>
          <p:cNvPr id="6" name="5 Altbilgi Yer Tutucusu"/>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GB">
              <a:solidFill>
                <a:prstClr val="black"/>
              </a:solidFill>
              <a:cs typeface="+mn-cs"/>
            </a:endParaRP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F76C16B-9704-46BA-BBC6-9C87F2C071C1}" type="slidenum">
              <a:rPr lang="en-GB">
                <a:solidFill>
                  <a:prstClr val="black"/>
                </a:solidFill>
                <a:cs typeface="+mn-cs"/>
              </a:rPr>
              <a:pPr>
                <a:defRPr/>
              </a:pPr>
              <a:t>‹#›</a:t>
            </a:fld>
            <a:endParaRPr lang="en-GB">
              <a:solidFill>
                <a:prstClr val="black"/>
              </a:solidFill>
              <a:cs typeface="+mn-cs"/>
            </a:endParaRPr>
          </a:p>
        </p:txBody>
      </p:sp>
    </p:spTree>
    <p:extLst>
      <p:ext uri="{BB962C8B-B14F-4D97-AF65-F5344CB8AC3E}">
        <p14:creationId xmlns:p14="http://schemas.microsoft.com/office/powerpoint/2010/main" val="141189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93800" y="6129338"/>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6 Resim" descr="MEB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386638" y="6057900"/>
            <a:ext cx="5397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9"/>
          <p:cNvSpPr>
            <a:spLocks noChangeArrowheads="1"/>
          </p:cNvSpPr>
          <p:nvPr userDrawn="1"/>
        </p:nvSpPr>
        <p:spPr bwMode="auto">
          <a:xfrm>
            <a:off x="2987675" y="5876925"/>
            <a:ext cx="30591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GB" altLang="tr-TR" sz="800" b="1">
                <a:solidFill>
                  <a:srgbClr val="7F7F7F"/>
                </a:solidFill>
                <a:ea typeface="Arial" panose="020B0604020202020204" pitchFamily="34" charset="0"/>
                <a:cs typeface="Calibri" panose="020F0502020204030204" pitchFamily="34" charset="0"/>
              </a:rPr>
              <a:t>IBF in consortium with HIFAB, Norm Consulting, Early Years, YORET.</a:t>
            </a:r>
            <a:endParaRPr lang="en-GB" altLang="tr-TR" b="1">
              <a:solidFill>
                <a:srgbClr val="7F7F7F"/>
              </a:solidFill>
              <a:ea typeface="Arial" panose="020B0604020202020204" pitchFamily="34" charset="0"/>
              <a:cs typeface="Calibri" panose="020F0502020204030204" pitchFamily="34" charset="0"/>
            </a:endParaRPr>
          </a:p>
        </p:txBody>
      </p:sp>
      <p:pic>
        <p:nvPicPr>
          <p:cNvPr id="1029" name="8 Resim" descr="ab_tr_en_color.eps"/>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7538" y="152400"/>
            <a:ext cx="187483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9 Metin kutusu"/>
          <p:cNvSpPr txBox="1">
            <a:spLocks noChangeArrowheads="1"/>
          </p:cNvSpPr>
          <p:nvPr userDrawn="1"/>
        </p:nvSpPr>
        <p:spPr bwMode="auto">
          <a:xfrm>
            <a:off x="465138" y="908050"/>
            <a:ext cx="218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tr-TR" altLang="tr-TR" sz="700" b="1" dirty="0">
                <a:solidFill>
                  <a:prstClr val="black"/>
                </a:solidFill>
                <a:latin typeface="Arial" panose="020B0604020202020204" pitchFamily="34" charset="0"/>
                <a:cs typeface="Arial" panose="020B0604020202020204" pitchFamily="34" charset="0"/>
              </a:rPr>
              <a:t>Bu proje Avrupa Birliği ve Türkiye Cumhuriyeti</a:t>
            </a:r>
          </a:p>
          <a:p>
            <a:pPr algn="ctr">
              <a:defRPr/>
            </a:pPr>
            <a:r>
              <a:rPr lang="tr-TR" altLang="tr-TR" sz="700" b="1" dirty="0">
                <a:solidFill>
                  <a:prstClr val="black"/>
                </a:solidFill>
                <a:latin typeface="Arial" panose="020B0604020202020204" pitchFamily="34" charset="0"/>
                <a:cs typeface="Arial" panose="020B0604020202020204" pitchFamily="34" charset="0"/>
              </a:rPr>
              <a:t> tarafından finanse edilmektedir.</a:t>
            </a:r>
          </a:p>
        </p:txBody>
      </p:sp>
      <p:sp>
        <p:nvSpPr>
          <p:cNvPr id="1031" name="Metin kutusu 1"/>
          <p:cNvSpPr txBox="1">
            <a:spLocks noChangeArrowheads="1"/>
          </p:cNvSpPr>
          <p:nvPr userDrawn="1"/>
        </p:nvSpPr>
        <p:spPr bwMode="auto">
          <a:xfrm>
            <a:off x="2987675" y="385763"/>
            <a:ext cx="38909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tr-TR" altLang="tr-TR" sz="1400" b="1">
                <a:solidFill>
                  <a:prstClr val="black"/>
                </a:solidFill>
                <a:latin typeface="Arial" panose="020B0604020202020204" pitchFamily="34" charset="0"/>
                <a:cs typeface="Arial" panose="020B0604020202020204" pitchFamily="34" charset="0"/>
              </a:rPr>
              <a:t>Çocuğa Yönelik Şiddetin Önlenmesi Projesi</a:t>
            </a:r>
          </a:p>
          <a:p>
            <a:pPr algn="ctr">
              <a:defRPr/>
            </a:pPr>
            <a:r>
              <a:rPr lang="en-GB" altLang="tr-TR" sz="1400" b="1">
                <a:solidFill>
                  <a:prstClr val="black"/>
                </a:solidFill>
                <a:latin typeface="Arial" panose="020B0604020202020204" pitchFamily="34" charset="0"/>
                <a:cs typeface="Arial" panose="020B0604020202020204" pitchFamily="34" charset="0"/>
              </a:rPr>
              <a:t>Fight against Violence towards Children</a:t>
            </a:r>
          </a:p>
        </p:txBody>
      </p:sp>
      <p:sp>
        <p:nvSpPr>
          <p:cNvPr id="1032" name="Metin kutusu 2"/>
          <p:cNvSpPr txBox="1">
            <a:spLocks noChangeArrowheads="1"/>
          </p:cNvSpPr>
          <p:nvPr userDrawn="1"/>
        </p:nvSpPr>
        <p:spPr bwMode="auto">
          <a:xfrm>
            <a:off x="7246938" y="827088"/>
            <a:ext cx="174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tr-TR" altLang="tr-TR" sz="900" b="1">
                <a:solidFill>
                  <a:srgbClr val="00B0F0"/>
                </a:solidFill>
                <a:latin typeface="Arial" panose="020B0604020202020204" pitchFamily="34" charset="0"/>
                <a:cs typeface="Arial" panose="020B0604020202020204" pitchFamily="34" charset="0"/>
              </a:rPr>
              <a:t>Çocuklar Sevgiyle Büyüsün!</a:t>
            </a:r>
          </a:p>
          <a:p>
            <a:pPr algn="ctr">
              <a:defRPr/>
            </a:pPr>
            <a:r>
              <a:rPr lang="en-GB" altLang="tr-TR" sz="900" b="1">
                <a:solidFill>
                  <a:srgbClr val="00B0F0"/>
                </a:solidFill>
                <a:latin typeface="Arial" panose="020B0604020202020204" pitchFamily="34" charset="0"/>
                <a:cs typeface="Arial" panose="020B0604020202020204" pitchFamily="34" charset="0"/>
              </a:rPr>
              <a:t>We Love Our Children!</a:t>
            </a:r>
          </a:p>
        </p:txBody>
      </p:sp>
      <p:pic>
        <p:nvPicPr>
          <p:cNvPr id="1033" name="Resim 13"/>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812088" y="196850"/>
            <a:ext cx="63658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284663" y="6118225"/>
            <a:ext cx="533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56237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53026"/>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96287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2" name="8 Resim" descr="ab_tr_en_color.eps"/>
          <p:cNvPicPr>
            <a:picLocks noChangeAspect="1"/>
          </p:cNvPicPr>
          <p:nvPr userDrawn="1"/>
        </p:nvPicPr>
        <p:blipFill>
          <a:blip r:embed="rId13" cstate="print"/>
          <a:stretch>
            <a:fillRect/>
          </a:stretch>
        </p:blipFill>
        <p:spPr>
          <a:xfrm>
            <a:off x="616869" y="152720"/>
            <a:ext cx="1875647" cy="756000"/>
          </a:xfrm>
          <a:prstGeom prst="rect">
            <a:avLst/>
          </a:prstGeom>
        </p:spPr>
      </p:pic>
      <p:sp>
        <p:nvSpPr>
          <p:cNvPr id="13" name="Metin kutusu 1"/>
          <p:cNvSpPr txBox="1"/>
          <p:nvPr userDrawn="1"/>
        </p:nvSpPr>
        <p:spPr>
          <a:xfrm>
            <a:off x="2987824" y="385500"/>
            <a:ext cx="3890744" cy="523220"/>
          </a:xfrm>
          <a:prstGeom prst="rect">
            <a:avLst/>
          </a:prstGeom>
          <a:noFill/>
        </p:spPr>
        <p:txBody>
          <a:bodyPr wrap="none" rtlCol="0">
            <a:spAutoFit/>
          </a:bodyPr>
          <a:lstStyle/>
          <a:p>
            <a:pPr algn="ctr"/>
            <a:r>
              <a:rPr lang="tr-TR" sz="1400" b="1" dirty="0">
                <a:latin typeface="Arial" pitchFamily="34" charset="0"/>
                <a:cs typeface="Arial" pitchFamily="34" charset="0"/>
              </a:rPr>
              <a:t>Çocuğa Yönelik Şiddetin Önlenmesi Projesi</a:t>
            </a:r>
          </a:p>
          <a:p>
            <a:pPr algn="ctr"/>
            <a:r>
              <a:rPr lang="en-GB" sz="1400" b="1" dirty="0">
                <a:latin typeface="Arial" pitchFamily="34" charset="0"/>
                <a:cs typeface="Arial" pitchFamily="34" charset="0"/>
              </a:rPr>
              <a:t>Fight against Violence towards Children</a:t>
            </a:r>
          </a:p>
        </p:txBody>
      </p:sp>
      <p:sp>
        <p:nvSpPr>
          <p:cNvPr id="14" name="Metin kutusu 2"/>
          <p:cNvSpPr txBox="1"/>
          <p:nvPr userDrawn="1"/>
        </p:nvSpPr>
        <p:spPr>
          <a:xfrm>
            <a:off x="7247644" y="827420"/>
            <a:ext cx="1742785" cy="369332"/>
          </a:xfrm>
          <a:prstGeom prst="rect">
            <a:avLst/>
          </a:prstGeom>
          <a:noFill/>
        </p:spPr>
        <p:txBody>
          <a:bodyPr wrap="none" rtlCol="0">
            <a:spAutoFit/>
          </a:bodyPr>
          <a:lstStyle/>
          <a:p>
            <a:pPr algn="ctr"/>
            <a:r>
              <a:rPr lang="tr-TR" sz="900" b="1" dirty="0">
                <a:solidFill>
                  <a:srgbClr val="00B0F0"/>
                </a:solidFill>
                <a:latin typeface="Arial" pitchFamily="34" charset="0"/>
                <a:cs typeface="Arial" pitchFamily="34" charset="0"/>
              </a:rPr>
              <a:t>Çocuklar Sevgiyle Büyüsün!</a:t>
            </a:r>
          </a:p>
          <a:p>
            <a:pPr algn="ctr"/>
            <a:r>
              <a:rPr lang="en-GB" sz="900" b="1" dirty="0">
                <a:solidFill>
                  <a:srgbClr val="00B0F0"/>
                </a:solidFill>
                <a:latin typeface="Arial" pitchFamily="34" charset="0"/>
                <a:cs typeface="Arial" pitchFamily="34" charset="0"/>
              </a:rPr>
              <a:t>We Love Our Children!</a:t>
            </a:r>
          </a:p>
        </p:txBody>
      </p:sp>
      <p:pic>
        <p:nvPicPr>
          <p:cNvPr id="15" name="Resim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12360" y="196632"/>
            <a:ext cx="635794" cy="640080"/>
          </a:xfrm>
          <a:prstGeom prst="rect">
            <a:avLst/>
          </a:prstGeom>
        </p:spPr>
      </p:pic>
    </p:spTree>
    <p:extLst>
      <p:ext uri="{BB962C8B-B14F-4D97-AF65-F5344CB8AC3E}">
        <p14:creationId xmlns:p14="http://schemas.microsoft.com/office/powerpoint/2010/main" val="22241975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ctr" rtl="0" eaLnBrk="0" fontAlgn="base" hangingPunct="0">
        <a:spcBef>
          <a:spcPct val="0"/>
        </a:spcBef>
        <a:spcAft>
          <a:spcPct val="0"/>
        </a:spcAft>
        <a:defRPr sz="2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2pPr>
      <a:lvl3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3pPr>
      <a:lvl4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4pPr>
      <a:lvl5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rgbClr val="FFC000"/>
          </a:solidFill>
          <a:latin typeface="Calibri" pitchFamily="34" charset="0"/>
        </a:defRPr>
      </a:lvl6pPr>
      <a:lvl7pPr marL="914400" algn="ctr" rtl="0" fontAlgn="base">
        <a:spcBef>
          <a:spcPct val="0"/>
        </a:spcBef>
        <a:spcAft>
          <a:spcPct val="0"/>
        </a:spcAft>
        <a:defRPr sz="4400">
          <a:solidFill>
            <a:srgbClr val="FFC000"/>
          </a:solidFill>
          <a:latin typeface="Calibri" pitchFamily="34" charset="0"/>
        </a:defRPr>
      </a:lvl7pPr>
      <a:lvl8pPr marL="1371600" algn="ctr" rtl="0" fontAlgn="base">
        <a:spcBef>
          <a:spcPct val="0"/>
        </a:spcBef>
        <a:spcAft>
          <a:spcPct val="0"/>
        </a:spcAft>
        <a:defRPr sz="4400">
          <a:solidFill>
            <a:srgbClr val="FFC000"/>
          </a:solidFill>
          <a:latin typeface="Calibri" pitchFamily="34" charset="0"/>
        </a:defRPr>
      </a:lvl8pPr>
      <a:lvl9pPr marL="1828800" algn="ctr" rtl="0" fontAlgn="base">
        <a:spcBef>
          <a:spcPct val="0"/>
        </a:spcBef>
        <a:spcAft>
          <a:spcPct val="0"/>
        </a:spcAft>
        <a:defRPr sz="4400">
          <a:solidFill>
            <a:srgbClr val="FFC000"/>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9.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tr/imgres?imgurl=http://estb.msn.com/i/CB/A7F4F8C73AD10DDEEBC7A435A075.jpg&amp;imgrefurl=http://ldscinema.blogspot.com/2008/06/why-latter-day-saints-should-be.html&amp;usg=__5ag-qxlMVVh-iDgMREGTIwRuCuw=&amp;h=350&amp;w=349&amp;sz=28&amp;hl=tr&amp;start=15&amp;tbnid=zaq2YhVjL0dA7M:&amp;tbnh=120&amp;tbnw=120&amp;prev=/images?q=brad+pitt+fight+club&amp;gbv=2&amp;hl=tr" TargetMode="Externa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google.com.tr/imgres?imgurl=http://www.autographdealer.com/images/BradPittO13.jpg&amp;imgrefurl=http://www.autographdealer.com/product_info.php?cPath=33&amp;products_id=7997&amp;osCsid=8d&amp;usg=__RgWxW2IJQ0WauT1ApOQjy0JeSaM=&amp;h=574&amp;w=456&amp;sz=42&amp;hl=tr&amp;start=26&amp;tbnid=EtJut8OEJVCbsM:&amp;tbnh=134&amp;tbnw=106&amp;prev=/images?q=brad+pitt+foto&amp;gbv=2&amp;ndsp=18&amp;hl=tr&amp;sa=N&amp;start=18" TargetMode="Externa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04800" y="2057400"/>
            <a:ext cx="8080248" cy="1828800"/>
          </a:xfrm>
        </p:spPr>
        <p:txBody>
          <a:bodyPr>
            <a:normAutofit/>
          </a:bodyPr>
          <a:lstStyle/>
          <a:p>
            <a:pPr fontAlgn="auto">
              <a:spcAft>
                <a:spcPts val="0"/>
              </a:spcAft>
              <a:defRPr/>
            </a:pPr>
            <a:r>
              <a:rPr lang="tr-TR" sz="4800" b="1" dirty="0"/>
              <a:t>Danışmanlık Tedbiri Kararları</a:t>
            </a:r>
          </a:p>
        </p:txBody>
      </p:sp>
      <p:sp>
        <p:nvSpPr>
          <p:cNvPr id="15363" name="2 Alt Başlık"/>
          <p:cNvSpPr>
            <a:spLocks noGrp="1"/>
          </p:cNvSpPr>
          <p:nvPr>
            <p:ph type="subTitle" idx="1"/>
          </p:nvPr>
        </p:nvSpPr>
        <p:spPr/>
        <p:txBody>
          <a:bodyPr/>
          <a:lstStyle/>
          <a:p>
            <a:pPr marR="0"/>
            <a:endParaRPr lang="tr-TR" dirty="0"/>
          </a:p>
          <a:p>
            <a:pPr marR="0"/>
            <a:r>
              <a:rPr lang="tr-TR" dirty="0" err="1">
                <a:solidFill>
                  <a:schemeClr val="tx1"/>
                </a:solidFill>
              </a:rPr>
              <a:t>Formatör</a:t>
            </a:r>
            <a:r>
              <a:rPr lang="tr-TR" dirty="0">
                <a:solidFill>
                  <a:schemeClr val="tx1"/>
                </a:solidFill>
              </a:rPr>
              <a:t>/Eğitici Eğitimi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1146175"/>
            <a:ext cx="8229600" cy="1143000"/>
          </a:xfrm>
        </p:spPr>
        <p:txBody>
          <a:bodyPr/>
          <a:lstStyle/>
          <a:p>
            <a:r>
              <a:rPr lang="tr-TR" dirty="0"/>
              <a:t>Tanık Çocuk</a:t>
            </a:r>
          </a:p>
        </p:txBody>
      </p:sp>
      <p:sp>
        <p:nvSpPr>
          <p:cNvPr id="3" name="İçerik Yer Tutucusu 2"/>
          <p:cNvSpPr>
            <a:spLocks noGrp="1"/>
          </p:cNvSpPr>
          <p:nvPr>
            <p:ph idx="4294967295"/>
          </p:nvPr>
        </p:nvSpPr>
        <p:spPr>
          <a:xfrm>
            <a:off x="609600" y="2133600"/>
            <a:ext cx="8229600" cy="4389437"/>
          </a:xfrm>
        </p:spPr>
        <p:txBody>
          <a:bodyPr/>
          <a:lstStyle/>
          <a:p>
            <a:endParaRPr lang="tr-TR" b="1" dirty="0"/>
          </a:p>
          <a:p>
            <a:pPr marL="0" indent="0">
              <a:buNone/>
            </a:pPr>
            <a:r>
              <a:rPr lang="tr-TR" dirty="0"/>
              <a:t>Soruşturma ve kovuşturmada </a:t>
            </a:r>
            <a:r>
              <a:rPr lang="tr-TR" b="1" i="1" u="sng" dirty="0">
                <a:solidFill>
                  <a:srgbClr val="FF0000"/>
                </a:solidFill>
                <a:effectLst>
                  <a:outerShdw blurRad="38100" dist="38100" dir="2700000" algn="tl">
                    <a:srgbClr val="000000">
                      <a:alpha val="43137"/>
                    </a:srgbClr>
                  </a:outerShdw>
                </a:effectLst>
              </a:rPr>
              <a:t>bilgi ve görgüsüne başvurulan</a:t>
            </a:r>
            <a:r>
              <a:rPr lang="tr-TR" dirty="0"/>
              <a:t> çocukları tanımlamaktadır. </a:t>
            </a:r>
          </a:p>
          <a:p>
            <a:pPr marL="0" indent="0">
              <a:buNone/>
            </a:pPr>
            <a:endParaRPr lang="tr-TR" dirty="0"/>
          </a:p>
          <a:p>
            <a:r>
              <a:rPr lang="tr-TR" b="1" dirty="0"/>
              <a:t>Tanık Sıfatıyla Dinlenen Mağdur Çocuk: </a:t>
            </a:r>
            <a:r>
              <a:rPr lang="tr-TR" dirty="0"/>
              <a:t>Kendisine karşı işlenen suçta bilgi ve görgüsüne başvurulan çocuklar.</a:t>
            </a:r>
          </a:p>
          <a:p>
            <a:endParaRPr lang="tr-TR" dirty="0"/>
          </a:p>
        </p:txBody>
      </p:sp>
    </p:spTree>
    <p:extLst>
      <p:ext uri="{BB962C8B-B14F-4D97-AF65-F5344CB8AC3E}">
        <p14:creationId xmlns:p14="http://schemas.microsoft.com/office/powerpoint/2010/main" val="68464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1219200" y="609600"/>
            <a:ext cx="7924800" cy="5638800"/>
          </a:xfrm>
        </p:spPr>
        <p:txBody>
          <a:bodyPr/>
          <a:lstStyle/>
          <a:p>
            <a:pPr fontAlgn="auto">
              <a:spcAft>
                <a:spcPts val="0"/>
              </a:spcAft>
              <a:defRPr/>
            </a:pPr>
            <a:r>
              <a:rPr lang="tr-TR" b="1"/>
              <a:t>“</a:t>
            </a:r>
            <a:r>
              <a:rPr lang="de-DE" b="1"/>
              <a:t>Doğru sorulmuş bir soru </a:t>
            </a:r>
            <a:br>
              <a:rPr lang="de-DE" b="1"/>
            </a:br>
            <a:r>
              <a:rPr lang="de-DE" b="1"/>
              <a:t>yarı yarıya cevaplanmış demektir.</a:t>
            </a:r>
            <a:r>
              <a:rPr lang="tr-TR" b="1"/>
              <a:t>”</a:t>
            </a:r>
            <a:br>
              <a:rPr lang="de-DE" b="1"/>
            </a:br>
            <a:br>
              <a:rPr lang="de-DE" b="1"/>
            </a:br>
            <a:r>
              <a:rPr lang="de-DE" sz="2400" b="1"/>
              <a:t>G.J. Jacobi</a:t>
            </a:r>
            <a:endParaRPr lang="de-DE"/>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ctrTitle" idx="4294967295"/>
          </p:nvPr>
        </p:nvSpPr>
        <p:spPr>
          <a:xfrm>
            <a:off x="0" y="2130425"/>
            <a:ext cx="7772400" cy="1470025"/>
          </a:xfrm>
        </p:spPr>
        <p:txBody>
          <a:bodyPr/>
          <a:lstStyle/>
          <a:p>
            <a:pPr fontAlgn="auto">
              <a:spcAft>
                <a:spcPts val="0"/>
              </a:spcAft>
              <a:defRPr/>
            </a:pPr>
            <a:r>
              <a:rPr lang="tr-TR" dirty="0"/>
              <a:t>Planlama / Raporlama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0" y="1146175"/>
            <a:ext cx="8229600" cy="1143000"/>
          </a:xfrm>
        </p:spPr>
        <p:txBody>
          <a:bodyPr/>
          <a:lstStyle/>
          <a:p>
            <a:pPr algn="ctr"/>
            <a:r>
              <a:rPr lang="tr-TR"/>
              <a:t>Kontrat</a:t>
            </a:r>
          </a:p>
        </p:txBody>
      </p:sp>
      <p:sp>
        <p:nvSpPr>
          <p:cNvPr id="135171" name="Rectangle 3"/>
          <p:cNvSpPr>
            <a:spLocks noGrp="1" noChangeArrowheads="1"/>
          </p:cNvSpPr>
          <p:nvPr>
            <p:ph idx="4294967295"/>
          </p:nvPr>
        </p:nvSpPr>
        <p:spPr>
          <a:xfrm>
            <a:off x="0" y="2376488"/>
            <a:ext cx="8229600" cy="4389437"/>
          </a:xfrm>
        </p:spPr>
        <p:txBody>
          <a:bodyPr/>
          <a:lstStyle/>
          <a:p>
            <a:pPr>
              <a:lnSpc>
                <a:spcPct val="80000"/>
              </a:lnSpc>
            </a:pPr>
            <a:r>
              <a:rPr lang="tr-TR" dirty="0"/>
              <a:t>Danışmanlık tedbiri sürecinden beklentilerim</a:t>
            </a:r>
          </a:p>
          <a:p>
            <a:pPr>
              <a:lnSpc>
                <a:spcPct val="80000"/>
              </a:lnSpc>
            </a:pPr>
            <a:endParaRPr lang="tr-TR" dirty="0"/>
          </a:p>
          <a:p>
            <a:pPr>
              <a:lnSpc>
                <a:spcPct val="80000"/>
              </a:lnSpc>
            </a:pPr>
            <a:endParaRPr lang="tr-TR" dirty="0"/>
          </a:p>
          <a:p>
            <a:pPr>
              <a:lnSpc>
                <a:spcPct val="80000"/>
              </a:lnSpc>
            </a:pPr>
            <a:r>
              <a:rPr lang="tr-TR" dirty="0"/>
              <a:t>Bu beklentilerimi gerçekleştirmek için yapacaklarım</a:t>
            </a:r>
          </a:p>
          <a:p>
            <a:pPr>
              <a:lnSpc>
                <a:spcPct val="80000"/>
              </a:lnSpc>
            </a:pPr>
            <a:endParaRPr lang="tr-TR" dirty="0"/>
          </a:p>
          <a:p>
            <a:pPr>
              <a:lnSpc>
                <a:spcPct val="80000"/>
              </a:lnSpc>
            </a:pPr>
            <a:endParaRPr lang="tr-TR" dirty="0"/>
          </a:p>
          <a:p>
            <a:pPr>
              <a:lnSpc>
                <a:spcPct val="80000"/>
              </a:lnSpc>
            </a:pPr>
            <a:endParaRPr lang="tr-TR" dirty="0"/>
          </a:p>
          <a:p>
            <a:pPr>
              <a:lnSpc>
                <a:spcPct val="80000"/>
              </a:lnSpc>
            </a:pPr>
            <a:r>
              <a:rPr lang="tr-TR" dirty="0"/>
              <a:t>Beklentilerimi gerçekleştirmemi engelleyebilecek şeyler</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0" y="1146175"/>
            <a:ext cx="8229600" cy="1143000"/>
          </a:xfrm>
        </p:spPr>
        <p:txBody>
          <a:bodyPr/>
          <a:lstStyle/>
          <a:p>
            <a:r>
              <a:rPr lang="tr-TR" dirty="0"/>
              <a:t>Kontrat tanımları:</a:t>
            </a:r>
          </a:p>
        </p:txBody>
      </p:sp>
      <p:sp>
        <p:nvSpPr>
          <p:cNvPr id="136195" name="Rectangle 3"/>
          <p:cNvSpPr>
            <a:spLocks noGrp="1" noChangeArrowheads="1"/>
          </p:cNvSpPr>
          <p:nvPr>
            <p:ph idx="4294967295"/>
          </p:nvPr>
        </p:nvSpPr>
        <p:spPr>
          <a:xfrm>
            <a:off x="0" y="2376488"/>
            <a:ext cx="8229600" cy="4389437"/>
          </a:xfrm>
        </p:spPr>
        <p:txBody>
          <a:bodyPr/>
          <a:lstStyle/>
          <a:p>
            <a:pPr>
              <a:lnSpc>
                <a:spcPct val="90000"/>
              </a:lnSpc>
            </a:pPr>
            <a:endParaRPr lang="tr-TR" dirty="0"/>
          </a:p>
          <a:p>
            <a:pPr>
              <a:lnSpc>
                <a:spcPct val="90000"/>
              </a:lnSpc>
            </a:pPr>
            <a:r>
              <a:rPr lang="tr-TR" b="1" i="1" u="sng" dirty="0">
                <a:solidFill>
                  <a:srgbClr val="FF0000"/>
                </a:solidFill>
                <a:effectLst>
                  <a:outerShdw blurRad="38100" dist="38100" dir="2700000" algn="tl">
                    <a:srgbClr val="000000">
                      <a:alpha val="43137"/>
                    </a:srgbClr>
                  </a:outerShdw>
                </a:effectLst>
              </a:rPr>
              <a:t>Medeni Kanun: </a:t>
            </a:r>
            <a:r>
              <a:rPr lang="tr-TR" dirty="0"/>
              <a:t>Bir veya bir çok kişinin bir şeyi yapmak veya yapmamak konusunda  bir veya birçok kişiyi mecbur ettikleri bir anlaşmadır.</a:t>
            </a:r>
          </a:p>
          <a:p>
            <a:pPr>
              <a:lnSpc>
                <a:spcPct val="90000"/>
              </a:lnSpc>
            </a:pPr>
            <a:r>
              <a:rPr lang="tr-TR" b="1" i="1" u="sng" dirty="0">
                <a:solidFill>
                  <a:srgbClr val="FF0000"/>
                </a:solidFill>
                <a:effectLst>
                  <a:outerShdw blurRad="38100" dist="38100" dir="2700000" algn="tl">
                    <a:srgbClr val="000000">
                      <a:alpha val="43137"/>
                    </a:srgbClr>
                  </a:outerShdw>
                </a:effectLst>
              </a:rPr>
              <a:t>Sözlük: Kontrat yapmak; </a:t>
            </a:r>
            <a:r>
              <a:rPr lang="tr-TR" dirty="0"/>
              <a:t>Ortak bir tavır için harekete geçmek. Negatif enerjiyi pozitife çevirmek</a:t>
            </a:r>
          </a:p>
          <a:p>
            <a:pPr>
              <a:lnSpc>
                <a:spcPct val="90000"/>
              </a:lnSpc>
            </a:pPr>
            <a:r>
              <a:rPr lang="tr-TR" b="1" i="1" u="sng" dirty="0" err="1">
                <a:solidFill>
                  <a:srgbClr val="FF0000"/>
                </a:solidFill>
                <a:effectLst>
                  <a:outerShdw blurRad="38100" dist="38100" dir="2700000" algn="tl">
                    <a:srgbClr val="000000">
                      <a:alpha val="43137"/>
                    </a:srgbClr>
                  </a:outerShdw>
                </a:effectLst>
              </a:rPr>
              <a:t>Berne</a:t>
            </a:r>
            <a:r>
              <a:rPr lang="tr-TR" b="1" i="1" u="sng" dirty="0">
                <a:solidFill>
                  <a:srgbClr val="FF0000"/>
                </a:solidFill>
                <a:effectLst>
                  <a:outerShdw blurRad="38100" dist="38100" dir="2700000" algn="tl">
                    <a:srgbClr val="000000">
                      <a:alpha val="43137"/>
                    </a:srgbClr>
                  </a:outerShdw>
                </a:effectLst>
              </a:rPr>
              <a:t>: Kontrat; </a:t>
            </a:r>
            <a:r>
              <a:rPr lang="tr-TR" dirty="0"/>
              <a:t>iyi tanımlanmış bir eylem yapmak için iki taraflı açık bir mukaveledir.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fade">
                                      <p:cBhvr>
                                        <p:cTn id="7" dur="500"/>
                                        <p:tgtEl>
                                          <p:spTgt spid="1361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fade">
                                      <p:cBhvr>
                                        <p:cTn id="12" dur="1000"/>
                                        <p:tgtEl>
                                          <p:spTgt spid="136195">
                                            <p:txEl>
                                              <p:pRg st="1" end="1"/>
                                            </p:txEl>
                                          </p:spTgt>
                                        </p:tgtEl>
                                      </p:cBhvr>
                                    </p:animEffect>
                                    <p:anim calcmode="lin" valueType="num">
                                      <p:cBhvr>
                                        <p:cTn id="13" dur="1000" fill="hold"/>
                                        <p:tgtEl>
                                          <p:spTgt spid="1361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6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6195">
                                            <p:txEl>
                                              <p:pRg st="2" end="2"/>
                                            </p:txEl>
                                          </p:spTgt>
                                        </p:tgtEl>
                                        <p:attrNameLst>
                                          <p:attrName>style.visibility</p:attrName>
                                        </p:attrNameLst>
                                      </p:cBhvr>
                                      <p:to>
                                        <p:strVal val="visible"/>
                                      </p:to>
                                    </p:set>
                                    <p:animEffect transition="in" filter="fade">
                                      <p:cBhvr>
                                        <p:cTn id="19" dur="1000"/>
                                        <p:tgtEl>
                                          <p:spTgt spid="136195">
                                            <p:txEl>
                                              <p:pRg st="2" end="2"/>
                                            </p:txEl>
                                          </p:spTgt>
                                        </p:tgtEl>
                                      </p:cBhvr>
                                    </p:animEffect>
                                    <p:anim calcmode="lin" valueType="num">
                                      <p:cBhvr>
                                        <p:cTn id="20" dur="1000" fill="hold"/>
                                        <p:tgtEl>
                                          <p:spTgt spid="13619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6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6195">
                                            <p:txEl>
                                              <p:pRg st="3" end="3"/>
                                            </p:txEl>
                                          </p:spTgt>
                                        </p:tgtEl>
                                        <p:attrNameLst>
                                          <p:attrName>style.visibility</p:attrName>
                                        </p:attrNameLst>
                                      </p:cBhvr>
                                      <p:to>
                                        <p:strVal val="visible"/>
                                      </p:to>
                                    </p:set>
                                    <p:animEffect transition="in" filter="fade">
                                      <p:cBhvr>
                                        <p:cTn id="26" dur="1000"/>
                                        <p:tgtEl>
                                          <p:spTgt spid="136195">
                                            <p:txEl>
                                              <p:pRg st="3" end="3"/>
                                            </p:txEl>
                                          </p:spTgt>
                                        </p:tgtEl>
                                      </p:cBhvr>
                                    </p:animEffect>
                                    <p:anim calcmode="lin" valueType="num">
                                      <p:cBhvr>
                                        <p:cTn id="27" dur="1000" fill="hold"/>
                                        <p:tgtEl>
                                          <p:spTgt spid="13619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361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5"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0"/>
          <p:cNvSpPr>
            <a:spLocks noGrp="1" noChangeArrowheads="1"/>
          </p:cNvSpPr>
          <p:nvPr>
            <p:ph type="title" idx="4294967295"/>
          </p:nvPr>
        </p:nvSpPr>
        <p:spPr>
          <a:xfrm>
            <a:off x="0" y="1146175"/>
            <a:ext cx="8229600" cy="1143000"/>
          </a:xfrm>
        </p:spPr>
        <p:txBody>
          <a:bodyPr/>
          <a:lstStyle/>
          <a:p>
            <a:r>
              <a:rPr lang="tr-TR" dirty="0"/>
              <a:t>Üçgen Kontrat </a:t>
            </a:r>
          </a:p>
        </p:txBody>
      </p:sp>
      <p:sp>
        <p:nvSpPr>
          <p:cNvPr id="138243" name="Rectangle 6"/>
          <p:cNvSpPr>
            <a:spLocks noGrp="1" noChangeArrowheads="1"/>
          </p:cNvSpPr>
          <p:nvPr>
            <p:ph idx="4294967295"/>
          </p:nvPr>
        </p:nvSpPr>
        <p:spPr>
          <a:xfrm>
            <a:off x="0" y="2376488"/>
            <a:ext cx="8229600" cy="4389437"/>
          </a:xfrm>
        </p:spPr>
        <p:txBody>
          <a:bodyPr/>
          <a:lstStyle/>
          <a:p>
            <a:pPr>
              <a:buFont typeface="Wingdings" pitchFamily="2" charset="2"/>
              <a:buNone/>
            </a:pPr>
            <a:r>
              <a:rPr lang="tr-TR" dirty="0"/>
              <a:t>                            Büyük Güç</a:t>
            </a:r>
          </a:p>
          <a:p>
            <a:pPr>
              <a:buFont typeface="Wingdings" pitchFamily="2" charset="2"/>
              <a:buNone/>
            </a:pPr>
            <a:endParaRPr lang="tr-TR" dirty="0"/>
          </a:p>
          <a:p>
            <a:pPr>
              <a:buFont typeface="Wingdings" pitchFamily="2" charset="2"/>
              <a:buNone/>
            </a:pPr>
            <a:endParaRPr lang="tr-TR" dirty="0"/>
          </a:p>
          <a:p>
            <a:pPr>
              <a:buFont typeface="Wingdings" pitchFamily="2" charset="2"/>
              <a:buNone/>
            </a:pPr>
            <a:endParaRPr lang="tr-TR" dirty="0"/>
          </a:p>
          <a:p>
            <a:pPr>
              <a:buFont typeface="Wingdings" pitchFamily="2" charset="2"/>
              <a:buNone/>
            </a:pPr>
            <a:endParaRPr lang="tr-TR" dirty="0"/>
          </a:p>
          <a:p>
            <a:pPr>
              <a:buFont typeface="Wingdings" pitchFamily="2" charset="2"/>
              <a:buNone/>
            </a:pPr>
            <a:r>
              <a:rPr lang="tr-TR" dirty="0"/>
              <a:t>      Danışman                                             Danışan </a:t>
            </a:r>
          </a:p>
        </p:txBody>
      </p:sp>
      <p:grpSp>
        <p:nvGrpSpPr>
          <p:cNvPr id="138244" name="Group 13"/>
          <p:cNvGrpSpPr>
            <a:grpSpLocks/>
          </p:cNvGrpSpPr>
          <p:nvPr/>
        </p:nvGrpSpPr>
        <p:grpSpPr bwMode="auto">
          <a:xfrm>
            <a:off x="3419474" y="2062163"/>
            <a:ext cx="2447925" cy="2374900"/>
            <a:chOff x="2018" y="1480"/>
            <a:chExt cx="1542" cy="1496"/>
          </a:xfrm>
        </p:grpSpPr>
        <p:sp>
          <p:nvSpPr>
            <p:cNvPr id="138248" name="Line 14"/>
            <p:cNvSpPr>
              <a:spLocks noChangeShapeType="1"/>
            </p:cNvSpPr>
            <p:nvPr/>
          </p:nvSpPr>
          <p:spPr bwMode="auto">
            <a:xfrm flipH="1">
              <a:off x="2018" y="1480"/>
              <a:ext cx="771" cy="14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38249" name="Line 15"/>
            <p:cNvSpPr>
              <a:spLocks noChangeShapeType="1"/>
            </p:cNvSpPr>
            <p:nvPr/>
          </p:nvSpPr>
          <p:spPr bwMode="auto">
            <a:xfrm>
              <a:off x="2789" y="1480"/>
              <a:ext cx="771" cy="14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38250" name="Line 16"/>
            <p:cNvSpPr>
              <a:spLocks noChangeShapeType="1"/>
            </p:cNvSpPr>
            <p:nvPr/>
          </p:nvSpPr>
          <p:spPr bwMode="auto">
            <a:xfrm>
              <a:off x="2018" y="2976"/>
              <a:ext cx="15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138245" name="Line 17"/>
          <p:cNvSpPr>
            <a:spLocks noChangeShapeType="1"/>
          </p:cNvSpPr>
          <p:nvPr/>
        </p:nvSpPr>
        <p:spPr bwMode="auto">
          <a:xfrm flipV="1">
            <a:off x="2987675" y="2349500"/>
            <a:ext cx="1223963" cy="19986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38246" name="Line 18"/>
          <p:cNvSpPr>
            <a:spLocks noChangeShapeType="1"/>
          </p:cNvSpPr>
          <p:nvPr/>
        </p:nvSpPr>
        <p:spPr bwMode="auto">
          <a:xfrm>
            <a:off x="5219700" y="2349500"/>
            <a:ext cx="1081088" cy="20875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38247" name="Line 19"/>
          <p:cNvSpPr>
            <a:spLocks noChangeShapeType="1"/>
          </p:cNvSpPr>
          <p:nvPr/>
        </p:nvSpPr>
        <p:spPr bwMode="auto">
          <a:xfrm>
            <a:off x="3107530" y="4648200"/>
            <a:ext cx="280828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fade">
                                      <p:cBhvr>
                                        <p:cTn id="7" dur="500"/>
                                        <p:tgtEl>
                                          <p:spTgt spid="1382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8243">
                                            <p:txEl>
                                              <p:pRg st="5" end="5"/>
                                            </p:txEl>
                                          </p:spTgt>
                                        </p:tgtEl>
                                        <p:attrNameLst>
                                          <p:attrName>style.visibility</p:attrName>
                                        </p:attrNameLst>
                                      </p:cBhvr>
                                      <p:to>
                                        <p:strVal val="visible"/>
                                      </p:to>
                                    </p:set>
                                    <p:animEffect transition="in" filter="fade">
                                      <p:cBhvr>
                                        <p:cTn id="12" dur="1000"/>
                                        <p:tgtEl>
                                          <p:spTgt spid="138243">
                                            <p:txEl>
                                              <p:pRg st="5" end="5"/>
                                            </p:txEl>
                                          </p:spTgt>
                                        </p:tgtEl>
                                      </p:cBhvr>
                                    </p:animEffect>
                                    <p:anim calcmode="lin" valueType="num">
                                      <p:cBhvr>
                                        <p:cTn id="13" dur="1000" fill="hold"/>
                                        <p:tgtEl>
                                          <p:spTgt spid="13824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382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8247"/>
                                        </p:tgtEl>
                                        <p:attrNameLst>
                                          <p:attrName>style.visibility</p:attrName>
                                        </p:attrNameLst>
                                      </p:cBhvr>
                                      <p:to>
                                        <p:strVal val="visible"/>
                                      </p:to>
                                    </p:set>
                                    <p:animEffect transition="in" filter="fade">
                                      <p:cBhvr>
                                        <p:cTn id="19" dur="1000"/>
                                        <p:tgtEl>
                                          <p:spTgt spid="138247"/>
                                        </p:tgtEl>
                                      </p:cBhvr>
                                    </p:animEffect>
                                    <p:anim calcmode="lin" valueType="num">
                                      <p:cBhvr>
                                        <p:cTn id="20" dur="1000" fill="hold"/>
                                        <p:tgtEl>
                                          <p:spTgt spid="138247"/>
                                        </p:tgtEl>
                                        <p:attrNameLst>
                                          <p:attrName>ppt_x</p:attrName>
                                        </p:attrNameLst>
                                      </p:cBhvr>
                                      <p:tavLst>
                                        <p:tav tm="0">
                                          <p:val>
                                            <p:strVal val="#ppt_x"/>
                                          </p:val>
                                        </p:tav>
                                        <p:tav tm="100000">
                                          <p:val>
                                            <p:strVal val="#ppt_x"/>
                                          </p:val>
                                        </p:tav>
                                      </p:tavLst>
                                    </p:anim>
                                    <p:anim calcmode="lin" valueType="num">
                                      <p:cBhvr>
                                        <p:cTn id="21" dur="1000" fill="hold"/>
                                        <p:tgtEl>
                                          <p:spTgt spid="13824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8243">
                                            <p:txEl>
                                              <p:pRg st="0" end="0"/>
                                            </p:txEl>
                                          </p:spTgt>
                                        </p:tgtEl>
                                        <p:attrNameLst>
                                          <p:attrName>style.visibility</p:attrName>
                                        </p:attrNameLst>
                                      </p:cBhvr>
                                      <p:to>
                                        <p:strVal val="visible"/>
                                      </p:to>
                                    </p:set>
                                    <p:animEffect transition="in" filter="fade">
                                      <p:cBhvr>
                                        <p:cTn id="26" dur="1000"/>
                                        <p:tgtEl>
                                          <p:spTgt spid="138243">
                                            <p:txEl>
                                              <p:pRg st="0" end="0"/>
                                            </p:txEl>
                                          </p:spTgt>
                                        </p:tgtEl>
                                      </p:cBhvr>
                                    </p:animEffect>
                                    <p:anim calcmode="lin" valueType="num">
                                      <p:cBhvr>
                                        <p:cTn id="27" dur="1000" fill="hold"/>
                                        <p:tgtEl>
                                          <p:spTgt spid="13824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38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8244"/>
                                        </p:tgtEl>
                                        <p:attrNameLst>
                                          <p:attrName>style.visibility</p:attrName>
                                        </p:attrNameLst>
                                      </p:cBhvr>
                                      <p:to>
                                        <p:strVal val="visible"/>
                                      </p:to>
                                    </p:set>
                                    <p:animEffect transition="in" filter="fade">
                                      <p:cBhvr>
                                        <p:cTn id="33" dur="1000"/>
                                        <p:tgtEl>
                                          <p:spTgt spid="138244"/>
                                        </p:tgtEl>
                                      </p:cBhvr>
                                    </p:animEffect>
                                    <p:anim calcmode="lin" valueType="num">
                                      <p:cBhvr>
                                        <p:cTn id="34" dur="1000" fill="hold"/>
                                        <p:tgtEl>
                                          <p:spTgt spid="138244"/>
                                        </p:tgtEl>
                                        <p:attrNameLst>
                                          <p:attrName>ppt_x</p:attrName>
                                        </p:attrNameLst>
                                      </p:cBhvr>
                                      <p:tavLst>
                                        <p:tav tm="0">
                                          <p:val>
                                            <p:strVal val="#ppt_x"/>
                                          </p:val>
                                        </p:tav>
                                        <p:tav tm="100000">
                                          <p:val>
                                            <p:strVal val="#ppt_x"/>
                                          </p:val>
                                        </p:tav>
                                      </p:tavLst>
                                    </p:anim>
                                    <p:anim calcmode="lin" valueType="num">
                                      <p:cBhvr>
                                        <p:cTn id="35" dur="1000" fill="hold"/>
                                        <p:tgtEl>
                                          <p:spTgt spid="13824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8245"/>
                                        </p:tgtEl>
                                        <p:attrNameLst>
                                          <p:attrName>style.visibility</p:attrName>
                                        </p:attrNameLst>
                                      </p:cBhvr>
                                      <p:to>
                                        <p:strVal val="visible"/>
                                      </p:to>
                                    </p:set>
                                    <p:animEffect transition="in" filter="fade">
                                      <p:cBhvr>
                                        <p:cTn id="40" dur="1000"/>
                                        <p:tgtEl>
                                          <p:spTgt spid="138245"/>
                                        </p:tgtEl>
                                      </p:cBhvr>
                                    </p:animEffect>
                                    <p:anim calcmode="lin" valueType="num">
                                      <p:cBhvr>
                                        <p:cTn id="41" dur="1000" fill="hold"/>
                                        <p:tgtEl>
                                          <p:spTgt spid="138245"/>
                                        </p:tgtEl>
                                        <p:attrNameLst>
                                          <p:attrName>ppt_x</p:attrName>
                                        </p:attrNameLst>
                                      </p:cBhvr>
                                      <p:tavLst>
                                        <p:tav tm="0">
                                          <p:val>
                                            <p:strVal val="#ppt_x"/>
                                          </p:val>
                                        </p:tav>
                                        <p:tav tm="100000">
                                          <p:val>
                                            <p:strVal val="#ppt_x"/>
                                          </p:val>
                                        </p:tav>
                                      </p:tavLst>
                                    </p:anim>
                                    <p:anim calcmode="lin" valueType="num">
                                      <p:cBhvr>
                                        <p:cTn id="42" dur="1000" fill="hold"/>
                                        <p:tgtEl>
                                          <p:spTgt spid="13824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8246"/>
                                        </p:tgtEl>
                                        <p:attrNameLst>
                                          <p:attrName>style.visibility</p:attrName>
                                        </p:attrNameLst>
                                      </p:cBhvr>
                                      <p:to>
                                        <p:strVal val="visible"/>
                                      </p:to>
                                    </p:set>
                                    <p:animEffect transition="in" filter="fade">
                                      <p:cBhvr>
                                        <p:cTn id="47" dur="1000"/>
                                        <p:tgtEl>
                                          <p:spTgt spid="138246"/>
                                        </p:tgtEl>
                                      </p:cBhvr>
                                    </p:animEffect>
                                    <p:anim calcmode="lin" valueType="num">
                                      <p:cBhvr>
                                        <p:cTn id="48" dur="1000" fill="hold"/>
                                        <p:tgtEl>
                                          <p:spTgt spid="138246"/>
                                        </p:tgtEl>
                                        <p:attrNameLst>
                                          <p:attrName>ppt_x</p:attrName>
                                        </p:attrNameLst>
                                      </p:cBhvr>
                                      <p:tavLst>
                                        <p:tav tm="0">
                                          <p:val>
                                            <p:strVal val="#ppt_x"/>
                                          </p:val>
                                        </p:tav>
                                        <p:tav tm="100000">
                                          <p:val>
                                            <p:strVal val="#ppt_x"/>
                                          </p:val>
                                        </p:tav>
                                      </p:tavLst>
                                    </p:anim>
                                    <p:anim calcmode="lin" valueType="num">
                                      <p:cBhvr>
                                        <p:cTn id="49" dur="1000" fill="hold"/>
                                        <p:tgtEl>
                                          <p:spTgt spid="1382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5" grpId="0" animBg="1"/>
      <p:bldP spid="138246" grpId="0" animBg="1"/>
      <p:bldP spid="13824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idx="4294967295"/>
          </p:nvPr>
        </p:nvSpPr>
        <p:spPr>
          <a:xfrm>
            <a:off x="0" y="2130425"/>
            <a:ext cx="7772400" cy="1470025"/>
          </a:xfrm>
        </p:spPr>
        <p:txBody>
          <a:bodyPr/>
          <a:lstStyle/>
          <a:p>
            <a:pPr algn="ctr" fontAlgn="auto">
              <a:spcAft>
                <a:spcPts val="0"/>
              </a:spcAft>
              <a:defRPr/>
            </a:pPr>
            <a:r>
              <a:rPr lang="tr-TR"/>
              <a:t>Planlama</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0" y="1146175"/>
            <a:ext cx="8229600" cy="1143000"/>
          </a:xfrm>
        </p:spPr>
        <p:txBody>
          <a:bodyPr/>
          <a:lstStyle/>
          <a:p>
            <a:r>
              <a:rPr lang="tr-TR" sz="2900" dirty="0"/>
              <a:t>Planlama yapmak için gerekli aşamalar:</a:t>
            </a:r>
          </a:p>
        </p:txBody>
      </p:sp>
      <p:sp>
        <p:nvSpPr>
          <p:cNvPr id="140291" name="Rectangle 3"/>
          <p:cNvSpPr>
            <a:spLocks noGrp="1" noChangeArrowheads="1"/>
          </p:cNvSpPr>
          <p:nvPr>
            <p:ph idx="4294967295"/>
          </p:nvPr>
        </p:nvSpPr>
        <p:spPr>
          <a:xfrm>
            <a:off x="0" y="2376488"/>
            <a:ext cx="8229600" cy="4389437"/>
          </a:xfrm>
        </p:spPr>
        <p:txBody>
          <a:bodyPr/>
          <a:lstStyle/>
          <a:p>
            <a:r>
              <a:rPr lang="tr-TR" dirty="0"/>
              <a:t>Sınırların Belirlenmesi</a:t>
            </a:r>
          </a:p>
          <a:p>
            <a:r>
              <a:rPr lang="tr-TR" dirty="0"/>
              <a:t>Verilerin toplanması</a:t>
            </a:r>
          </a:p>
          <a:p>
            <a:r>
              <a:rPr lang="tr-TR" dirty="0"/>
              <a:t>Verilerin analizi</a:t>
            </a:r>
          </a:p>
          <a:p>
            <a:r>
              <a:rPr lang="tr-TR" dirty="0"/>
              <a:t>Hedeflerin Belirlenmesi</a:t>
            </a:r>
          </a:p>
          <a:p>
            <a:r>
              <a:rPr lang="tr-TR" dirty="0"/>
              <a:t>Hedeflerin ara değerlendirmesi</a:t>
            </a:r>
          </a:p>
          <a:p>
            <a:r>
              <a:rPr lang="tr-TR" dirty="0"/>
              <a:t>Sonuçların değerlendirilmesi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fade">
                                      <p:cBhvr>
                                        <p:cTn id="7" dur="500"/>
                                        <p:tgtEl>
                                          <p:spTgt spid="14029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0291">
                                            <p:txEl>
                                              <p:pRg st="0" end="0"/>
                                            </p:txEl>
                                          </p:spTgt>
                                        </p:tgtEl>
                                        <p:attrNameLst>
                                          <p:attrName>style.visibility</p:attrName>
                                        </p:attrNameLst>
                                      </p:cBhvr>
                                      <p:to>
                                        <p:strVal val="visible"/>
                                      </p:to>
                                    </p:set>
                                    <p:animEffect transition="in" filter="fade">
                                      <p:cBhvr>
                                        <p:cTn id="12" dur="1000"/>
                                        <p:tgtEl>
                                          <p:spTgt spid="140291">
                                            <p:txEl>
                                              <p:pRg st="0" end="0"/>
                                            </p:txEl>
                                          </p:spTgt>
                                        </p:tgtEl>
                                      </p:cBhvr>
                                    </p:animEffect>
                                    <p:anim calcmode="lin" valueType="num">
                                      <p:cBhvr>
                                        <p:cTn id="13"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0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0291">
                                            <p:txEl>
                                              <p:pRg st="1" end="1"/>
                                            </p:txEl>
                                          </p:spTgt>
                                        </p:tgtEl>
                                        <p:attrNameLst>
                                          <p:attrName>style.visibility</p:attrName>
                                        </p:attrNameLst>
                                      </p:cBhvr>
                                      <p:to>
                                        <p:strVal val="visible"/>
                                      </p:to>
                                    </p:set>
                                    <p:animEffect transition="in" filter="fade">
                                      <p:cBhvr>
                                        <p:cTn id="19" dur="1000"/>
                                        <p:tgtEl>
                                          <p:spTgt spid="140291">
                                            <p:txEl>
                                              <p:pRg st="1" end="1"/>
                                            </p:txEl>
                                          </p:spTgt>
                                        </p:tgtEl>
                                      </p:cBhvr>
                                    </p:animEffect>
                                    <p:anim calcmode="lin" valueType="num">
                                      <p:cBhvr>
                                        <p:cTn id="20"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0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0291">
                                            <p:txEl>
                                              <p:pRg st="2" end="2"/>
                                            </p:txEl>
                                          </p:spTgt>
                                        </p:tgtEl>
                                        <p:attrNameLst>
                                          <p:attrName>style.visibility</p:attrName>
                                        </p:attrNameLst>
                                      </p:cBhvr>
                                      <p:to>
                                        <p:strVal val="visible"/>
                                      </p:to>
                                    </p:set>
                                    <p:animEffect transition="in" filter="fade">
                                      <p:cBhvr>
                                        <p:cTn id="26" dur="1000"/>
                                        <p:tgtEl>
                                          <p:spTgt spid="140291">
                                            <p:txEl>
                                              <p:pRg st="2" end="2"/>
                                            </p:txEl>
                                          </p:spTgt>
                                        </p:tgtEl>
                                      </p:cBhvr>
                                    </p:animEffect>
                                    <p:anim calcmode="lin" valueType="num">
                                      <p:cBhvr>
                                        <p:cTn id="27"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40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0291">
                                            <p:txEl>
                                              <p:pRg st="3" end="3"/>
                                            </p:txEl>
                                          </p:spTgt>
                                        </p:tgtEl>
                                        <p:attrNameLst>
                                          <p:attrName>style.visibility</p:attrName>
                                        </p:attrNameLst>
                                      </p:cBhvr>
                                      <p:to>
                                        <p:strVal val="visible"/>
                                      </p:to>
                                    </p:set>
                                    <p:animEffect transition="in" filter="fade">
                                      <p:cBhvr>
                                        <p:cTn id="33" dur="1000"/>
                                        <p:tgtEl>
                                          <p:spTgt spid="140291">
                                            <p:txEl>
                                              <p:pRg st="3" end="3"/>
                                            </p:txEl>
                                          </p:spTgt>
                                        </p:tgtEl>
                                      </p:cBhvr>
                                    </p:animEffect>
                                    <p:anim calcmode="lin" valueType="num">
                                      <p:cBhvr>
                                        <p:cTn id="34"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40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0291">
                                            <p:txEl>
                                              <p:pRg st="4" end="4"/>
                                            </p:txEl>
                                          </p:spTgt>
                                        </p:tgtEl>
                                        <p:attrNameLst>
                                          <p:attrName>style.visibility</p:attrName>
                                        </p:attrNameLst>
                                      </p:cBhvr>
                                      <p:to>
                                        <p:strVal val="visible"/>
                                      </p:to>
                                    </p:set>
                                    <p:animEffect transition="in" filter="fade">
                                      <p:cBhvr>
                                        <p:cTn id="40" dur="1000"/>
                                        <p:tgtEl>
                                          <p:spTgt spid="140291">
                                            <p:txEl>
                                              <p:pRg st="4" end="4"/>
                                            </p:txEl>
                                          </p:spTgt>
                                        </p:tgtEl>
                                      </p:cBhvr>
                                    </p:animEffect>
                                    <p:anim calcmode="lin" valueType="num">
                                      <p:cBhvr>
                                        <p:cTn id="41" dur="10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402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0291">
                                            <p:txEl>
                                              <p:pRg st="5" end="5"/>
                                            </p:txEl>
                                          </p:spTgt>
                                        </p:tgtEl>
                                        <p:attrNameLst>
                                          <p:attrName>style.visibility</p:attrName>
                                        </p:attrNameLst>
                                      </p:cBhvr>
                                      <p:to>
                                        <p:strVal val="visible"/>
                                      </p:to>
                                    </p:set>
                                    <p:animEffect transition="in" filter="fade">
                                      <p:cBhvr>
                                        <p:cTn id="47" dur="1000"/>
                                        <p:tgtEl>
                                          <p:spTgt spid="140291">
                                            <p:txEl>
                                              <p:pRg st="5" end="5"/>
                                            </p:txEl>
                                          </p:spTgt>
                                        </p:tgtEl>
                                      </p:cBhvr>
                                    </p:animEffect>
                                    <p:anim calcmode="lin" valueType="num">
                                      <p:cBhvr>
                                        <p:cTn id="48" dur="1000" fill="hold"/>
                                        <p:tgtEl>
                                          <p:spTgt spid="140291">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4029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P spid="140291"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0" y="1146175"/>
            <a:ext cx="8229600" cy="1143000"/>
          </a:xfrm>
        </p:spPr>
        <p:txBody>
          <a:bodyPr/>
          <a:lstStyle/>
          <a:p>
            <a:r>
              <a:rPr lang="tr-TR" dirty="0"/>
              <a:t>Sınırların Belirlenmesi</a:t>
            </a:r>
          </a:p>
        </p:txBody>
      </p:sp>
      <p:sp>
        <p:nvSpPr>
          <p:cNvPr id="141315" name="Rectangle 3"/>
          <p:cNvSpPr>
            <a:spLocks noGrp="1" noChangeArrowheads="1"/>
          </p:cNvSpPr>
          <p:nvPr>
            <p:ph idx="4294967295"/>
          </p:nvPr>
        </p:nvSpPr>
        <p:spPr>
          <a:xfrm>
            <a:off x="0" y="2376488"/>
            <a:ext cx="8229600" cy="4389437"/>
          </a:xfrm>
        </p:spPr>
        <p:txBody>
          <a:bodyPr/>
          <a:lstStyle/>
          <a:p>
            <a:pPr lvl="1"/>
            <a:r>
              <a:rPr lang="tr-TR" dirty="0"/>
              <a:t>Çocuğun yükümlülükleri</a:t>
            </a:r>
          </a:p>
          <a:p>
            <a:pPr lvl="1"/>
            <a:r>
              <a:rPr lang="tr-TR" dirty="0"/>
              <a:t>Danışmanın yükümlülükleri</a:t>
            </a:r>
          </a:p>
          <a:p>
            <a:pPr lvl="1"/>
            <a:r>
              <a:rPr lang="tr-TR" dirty="0"/>
              <a:t>Ailenin yükümlülükleri</a:t>
            </a:r>
          </a:p>
          <a:p>
            <a:pPr lvl="1"/>
            <a:r>
              <a:rPr lang="tr-TR" dirty="0"/>
              <a:t>Danışmanın amacı ve hedefi</a:t>
            </a:r>
          </a:p>
          <a:p>
            <a:endParaRPr lang="tr-TR" dirty="0"/>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1314"/>
                                        </p:tgtEl>
                                        <p:attrNameLst>
                                          <p:attrName>style.visibility</p:attrName>
                                        </p:attrNameLst>
                                      </p:cBhvr>
                                      <p:to>
                                        <p:strVal val="visible"/>
                                      </p:to>
                                    </p:set>
                                    <p:animEffect transition="in" filter="fade">
                                      <p:cBhvr>
                                        <p:cTn id="7" dur="500"/>
                                        <p:tgtEl>
                                          <p:spTgt spid="141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0" y="1146175"/>
            <a:ext cx="8229600" cy="1143000"/>
          </a:xfrm>
        </p:spPr>
        <p:txBody>
          <a:bodyPr/>
          <a:lstStyle/>
          <a:p>
            <a:r>
              <a:rPr lang="tr-TR" dirty="0"/>
              <a:t>Verilerin toplanması</a:t>
            </a:r>
          </a:p>
        </p:txBody>
      </p:sp>
      <p:sp>
        <p:nvSpPr>
          <p:cNvPr id="142339" name="Rectangle 3"/>
          <p:cNvSpPr>
            <a:spLocks noGrp="1" noChangeArrowheads="1"/>
          </p:cNvSpPr>
          <p:nvPr>
            <p:ph idx="4294967295"/>
          </p:nvPr>
        </p:nvSpPr>
        <p:spPr>
          <a:xfrm>
            <a:off x="0" y="2376488"/>
            <a:ext cx="8229600" cy="4389437"/>
          </a:xfrm>
        </p:spPr>
        <p:txBody>
          <a:bodyPr/>
          <a:lstStyle/>
          <a:p>
            <a:r>
              <a:rPr lang="tr-TR" dirty="0"/>
              <a:t>SİR</a:t>
            </a:r>
          </a:p>
          <a:p>
            <a:r>
              <a:rPr lang="tr-TR" dirty="0"/>
              <a:t>Tanıma Formu</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fade">
                                      <p:cBhvr>
                                        <p:cTn id="7" dur="500"/>
                                        <p:tgtEl>
                                          <p:spTgt spid="1423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2339">
                                            <p:txEl>
                                              <p:pRg st="0" end="0"/>
                                            </p:txEl>
                                          </p:spTgt>
                                        </p:tgtEl>
                                        <p:attrNameLst>
                                          <p:attrName>style.visibility</p:attrName>
                                        </p:attrNameLst>
                                      </p:cBhvr>
                                      <p:to>
                                        <p:strVal val="visible"/>
                                      </p:to>
                                    </p:set>
                                    <p:animEffect transition="in" filter="fade">
                                      <p:cBhvr>
                                        <p:cTn id="12" dur="1000"/>
                                        <p:tgtEl>
                                          <p:spTgt spid="142339">
                                            <p:txEl>
                                              <p:pRg st="0" end="0"/>
                                            </p:txEl>
                                          </p:spTgt>
                                        </p:tgtEl>
                                      </p:cBhvr>
                                    </p:animEffect>
                                    <p:anim calcmode="lin" valueType="num">
                                      <p:cBhvr>
                                        <p:cTn id="13" dur="1000" fill="hold"/>
                                        <p:tgtEl>
                                          <p:spTgt spid="14233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2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2339">
                                            <p:txEl>
                                              <p:pRg st="1" end="1"/>
                                            </p:txEl>
                                          </p:spTgt>
                                        </p:tgtEl>
                                        <p:attrNameLst>
                                          <p:attrName>style.visibility</p:attrName>
                                        </p:attrNameLst>
                                      </p:cBhvr>
                                      <p:to>
                                        <p:strVal val="visible"/>
                                      </p:to>
                                    </p:set>
                                    <p:animEffect transition="in" filter="fade">
                                      <p:cBhvr>
                                        <p:cTn id="19" dur="1000"/>
                                        <p:tgtEl>
                                          <p:spTgt spid="142339">
                                            <p:txEl>
                                              <p:pRg st="1" end="1"/>
                                            </p:txEl>
                                          </p:spTgt>
                                        </p:tgtEl>
                                      </p:cBhvr>
                                    </p:animEffect>
                                    <p:anim calcmode="lin" valueType="num">
                                      <p:cBhvr>
                                        <p:cTn id="20" dur="1000" fill="hold"/>
                                        <p:tgtEl>
                                          <p:spTgt spid="14233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233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P spid="142339"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0" y="1146175"/>
            <a:ext cx="8229600" cy="1143000"/>
          </a:xfrm>
        </p:spPr>
        <p:txBody>
          <a:bodyPr/>
          <a:lstStyle/>
          <a:p>
            <a:r>
              <a:rPr lang="tr-TR" dirty="0"/>
              <a:t>Verilerin analizi</a:t>
            </a:r>
          </a:p>
        </p:txBody>
      </p:sp>
      <p:sp>
        <p:nvSpPr>
          <p:cNvPr id="143363" name="Rectangle 3"/>
          <p:cNvSpPr>
            <a:spLocks noGrp="1" noChangeArrowheads="1"/>
          </p:cNvSpPr>
          <p:nvPr>
            <p:ph idx="4294967295"/>
          </p:nvPr>
        </p:nvSpPr>
        <p:spPr>
          <a:xfrm>
            <a:off x="0" y="2376488"/>
            <a:ext cx="8229600" cy="4389437"/>
          </a:xfrm>
        </p:spPr>
        <p:txBody>
          <a:bodyPr/>
          <a:lstStyle/>
          <a:p>
            <a:r>
              <a:rPr lang="tr-TR" dirty="0"/>
              <a:t>Güçlü noktaları belirlemek</a:t>
            </a:r>
          </a:p>
          <a:p>
            <a:r>
              <a:rPr lang="tr-TR" dirty="0"/>
              <a:t>Zayıf noktaları belirlemek</a:t>
            </a:r>
          </a:p>
          <a:p>
            <a:r>
              <a:rPr lang="tr-TR" dirty="0"/>
              <a:t>Kaynakları (fırsatları) belirlemek</a:t>
            </a:r>
          </a:p>
          <a:p>
            <a:r>
              <a:rPr lang="tr-TR" dirty="0"/>
              <a:t>Olası tehditleri belirlemek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fade">
                                      <p:cBhvr>
                                        <p:cTn id="7" dur="500"/>
                                        <p:tgtEl>
                                          <p:spTgt spid="1433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3363">
                                            <p:txEl>
                                              <p:pRg st="0" end="0"/>
                                            </p:txEl>
                                          </p:spTgt>
                                        </p:tgtEl>
                                        <p:attrNameLst>
                                          <p:attrName>style.visibility</p:attrName>
                                        </p:attrNameLst>
                                      </p:cBhvr>
                                      <p:to>
                                        <p:strVal val="visible"/>
                                      </p:to>
                                    </p:set>
                                    <p:animEffect transition="in" filter="fade">
                                      <p:cBhvr>
                                        <p:cTn id="12" dur="1000"/>
                                        <p:tgtEl>
                                          <p:spTgt spid="143363">
                                            <p:txEl>
                                              <p:pRg st="0" end="0"/>
                                            </p:txEl>
                                          </p:spTgt>
                                        </p:tgtEl>
                                      </p:cBhvr>
                                    </p:animEffect>
                                    <p:anim calcmode="lin" valueType="num">
                                      <p:cBhvr>
                                        <p:cTn id="13" dur="1000" fill="hold"/>
                                        <p:tgtEl>
                                          <p:spTgt spid="14336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3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3363">
                                            <p:txEl>
                                              <p:pRg st="1" end="1"/>
                                            </p:txEl>
                                          </p:spTgt>
                                        </p:tgtEl>
                                        <p:attrNameLst>
                                          <p:attrName>style.visibility</p:attrName>
                                        </p:attrNameLst>
                                      </p:cBhvr>
                                      <p:to>
                                        <p:strVal val="visible"/>
                                      </p:to>
                                    </p:set>
                                    <p:animEffect transition="in" filter="fade">
                                      <p:cBhvr>
                                        <p:cTn id="19" dur="1000"/>
                                        <p:tgtEl>
                                          <p:spTgt spid="143363">
                                            <p:txEl>
                                              <p:pRg st="1" end="1"/>
                                            </p:txEl>
                                          </p:spTgt>
                                        </p:tgtEl>
                                      </p:cBhvr>
                                    </p:animEffect>
                                    <p:anim calcmode="lin" valueType="num">
                                      <p:cBhvr>
                                        <p:cTn id="20" dur="1000" fill="hold"/>
                                        <p:tgtEl>
                                          <p:spTgt spid="14336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3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3363">
                                            <p:txEl>
                                              <p:pRg st="2" end="2"/>
                                            </p:txEl>
                                          </p:spTgt>
                                        </p:tgtEl>
                                        <p:attrNameLst>
                                          <p:attrName>style.visibility</p:attrName>
                                        </p:attrNameLst>
                                      </p:cBhvr>
                                      <p:to>
                                        <p:strVal val="visible"/>
                                      </p:to>
                                    </p:set>
                                    <p:animEffect transition="in" filter="fade">
                                      <p:cBhvr>
                                        <p:cTn id="26" dur="1000"/>
                                        <p:tgtEl>
                                          <p:spTgt spid="143363">
                                            <p:txEl>
                                              <p:pRg st="2" end="2"/>
                                            </p:txEl>
                                          </p:spTgt>
                                        </p:tgtEl>
                                      </p:cBhvr>
                                    </p:animEffect>
                                    <p:anim calcmode="lin" valueType="num">
                                      <p:cBhvr>
                                        <p:cTn id="27" dur="1000" fill="hold"/>
                                        <p:tgtEl>
                                          <p:spTgt spid="14336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43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3363">
                                            <p:txEl>
                                              <p:pRg st="3" end="3"/>
                                            </p:txEl>
                                          </p:spTgt>
                                        </p:tgtEl>
                                        <p:attrNameLst>
                                          <p:attrName>style.visibility</p:attrName>
                                        </p:attrNameLst>
                                      </p:cBhvr>
                                      <p:to>
                                        <p:strVal val="visible"/>
                                      </p:to>
                                    </p:set>
                                    <p:animEffect transition="in" filter="fade">
                                      <p:cBhvr>
                                        <p:cTn id="33" dur="1000"/>
                                        <p:tgtEl>
                                          <p:spTgt spid="143363">
                                            <p:txEl>
                                              <p:pRg st="3" end="3"/>
                                            </p:txEl>
                                          </p:spTgt>
                                        </p:tgtEl>
                                      </p:cBhvr>
                                    </p:animEffect>
                                    <p:anim calcmode="lin" valueType="num">
                                      <p:cBhvr>
                                        <p:cTn id="34" dur="1000" fill="hold"/>
                                        <p:tgtEl>
                                          <p:spTgt spid="14336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4336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P spid="143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idx="4294967295"/>
          </p:nvPr>
        </p:nvSpPr>
        <p:spPr>
          <a:xfrm>
            <a:off x="0" y="3141663"/>
            <a:ext cx="7772400" cy="1362075"/>
          </a:xfrm>
        </p:spPr>
        <p:txBody>
          <a:bodyPr lIns="91440" tIns="45720" rIns="91440" bIns="45720"/>
          <a:lstStyle/>
          <a:p>
            <a:pPr fontAlgn="auto">
              <a:spcAft>
                <a:spcPts val="0"/>
              </a:spcAft>
              <a:defRPr/>
            </a:pPr>
            <a:r>
              <a:rPr lang="tr-TR" sz="4400" dirty="0"/>
              <a:t>KORUYUCU VE DESTEKLEYİCİ TEDBİRLER (ÇOCUKLARA ÖZGÜ GÜVENLİK TEDBİRLERİ) </a:t>
            </a:r>
            <a:br>
              <a:rPr lang="tr-TR" sz="4400" dirty="0"/>
            </a:br>
            <a:endParaRPr lang="tr-TR" sz="44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0" y="1146175"/>
            <a:ext cx="8229600" cy="1143000"/>
          </a:xfrm>
        </p:spPr>
        <p:txBody>
          <a:bodyPr/>
          <a:lstStyle/>
          <a:p>
            <a:r>
              <a:rPr lang="tr-TR" dirty="0"/>
              <a:t>Hedeflerin Belirlenmesi</a:t>
            </a:r>
          </a:p>
        </p:txBody>
      </p:sp>
      <p:sp>
        <p:nvSpPr>
          <p:cNvPr id="144387" name="Rectangle 3"/>
          <p:cNvSpPr>
            <a:spLocks noGrp="1" noChangeArrowheads="1"/>
          </p:cNvSpPr>
          <p:nvPr>
            <p:ph idx="4294967295"/>
          </p:nvPr>
        </p:nvSpPr>
        <p:spPr>
          <a:xfrm>
            <a:off x="0" y="2376488"/>
            <a:ext cx="8229600" cy="4389437"/>
          </a:xfrm>
        </p:spPr>
        <p:txBody>
          <a:bodyPr/>
          <a:lstStyle/>
          <a:p>
            <a:r>
              <a:rPr lang="tr-TR" dirty="0"/>
              <a:t>8 haftalık çocuk çalışmasını tanımlamak</a:t>
            </a:r>
          </a:p>
          <a:p>
            <a:r>
              <a:rPr lang="tr-TR" dirty="0"/>
              <a:t>4 haftalık aile çalışması tanımlamak</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fade">
                                      <p:cBhvr>
                                        <p:cTn id="7" dur="500"/>
                                        <p:tgtEl>
                                          <p:spTgt spid="1443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4387">
                                            <p:txEl>
                                              <p:pRg st="0" end="0"/>
                                            </p:txEl>
                                          </p:spTgt>
                                        </p:tgtEl>
                                        <p:attrNameLst>
                                          <p:attrName>style.visibility</p:attrName>
                                        </p:attrNameLst>
                                      </p:cBhvr>
                                      <p:to>
                                        <p:strVal val="visible"/>
                                      </p:to>
                                    </p:set>
                                    <p:animEffect transition="in" filter="fade">
                                      <p:cBhvr>
                                        <p:cTn id="12" dur="1000"/>
                                        <p:tgtEl>
                                          <p:spTgt spid="144387">
                                            <p:txEl>
                                              <p:pRg st="0" end="0"/>
                                            </p:txEl>
                                          </p:spTgt>
                                        </p:tgtEl>
                                      </p:cBhvr>
                                    </p:animEffect>
                                    <p:anim calcmode="lin" valueType="num">
                                      <p:cBhvr>
                                        <p:cTn id="13" dur="1000" fill="hold"/>
                                        <p:tgtEl>
                                          <p:spTgt spid="14438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4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4387">
                                            <p:txEl>
                                              <p:pRg st="1" end="1"/>
                                            </p:txEl>
                                          </p:spTgt>
                                        </p:tgtEl>
                                        <p:attrNameLst>
                                          <p:attrName>style.visibility</p:attrName>
                                        </p:attrNameLst>
                                      </p:cBhvr>
                                      <p:to>
                                        <p:strVal val="visible"/>
                                      </p:to>
                                    </p:set>
                                    <p:animEffect transition="in" filter="fade">
                                      <p:cBhvr>
                                        <p:cTn id="19" dur="1000"/>
                                        <p:tgtEl>
                                          <p:spTgt spid="144387">
                                            <p:txEl>
                                              <p:pRg st="1" end="1"/>
                                            </p:txEl>
                                          </p:spTgt>
                                        </p:tgtEl>
                                      </p:cBhvr>
                                    </p:animEffect>
                                    <p:anim calcmode="lin" valueType="num">
                                      <p:cBhvr>
                                        <p:cTn id="20" dur="1000" fill="hold"/>
                                        <p:tgtEl>
                                          <p:spTgt spid="14438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438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7"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0" y="1146175"/>
            <a:ext cx="8229600" cy="1143000"/>
          </a:xfrm>
        </p:spPr>
        <p:txBody>
          <a:bodyPr/>
          <a:lstStyle/>
          <a:p>
            <a:r>
              <a:rPr lang="tr-TR" dirty="0"/>
              <a:t>Hedeflerin ara değerlendirmesi</a:t>
            </a:r>
          </a:p>
        </p:txBody>
      </p:sp>
      <p:sp>
        <p:nvSpPr>
          <p:cNvPr id="145411" name="Rectangle 3"/>
          <p:cNvSpPr>
            <a:spLocks noGrp="1" noChangeArrowheads="1"/>
          </p:cNvSpPr>
          <p:nvPr>
            <p:ph idx="4294967295"/>
          </p:nvPr>
        </p:nvSpPr>
        <p:spPr>
          <a:xfrm>
            <a:off x="0" y="2376488"/>
            <a:ext cx="8229600" cy="4389437"/>
          </a:xfrm>
        </p:spPr>
        <p:txBody>
          <a:bodyPr/>
          <a:lstStyle/>
          <a:p>
            <a:r>
              <a:rPr lang="tr-TR" dirty="0"/>
              <a:t>Belirlenen hedeflere ulaşılıp ulaşılmadığının değerlendirilmesi</a:t>
            </a:r>
          </a:p>
          <a:p>
            <a:r>
              <a:rPr lang="tr-TR" dirty="0"/>
              <a:t>Hedeflerin yeniden düzenlenmesi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fade">
                                      <p:cBhvr>
                                        <p:cTn id="7" dur="500"/>
                                        <p:tgtEl>
                                          <p:spTgt spid="1454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5411">
                                            <p:txEl>
                                              <p:pRg st="0" end="0"/>
                                            </p:txEl>
                                          </p:spTgt>
                                        </p:tgtEl>
                                        <p:attrNameLst>
                                          <p:attrName>style.visibility</p:attrName>
                                        </p:attrNameLst>
                                      </p:cBhvr>
                                      <p:to>
                                        <p:strVal val="visible"/>
                                      </p:to>
                                    </p:set>
                                    <p:animEffect transition="in" filter="fade">
                                      <p:cBhvr>
                                        <p:cTn id="12" dur="1000"/>
                                        <p:tgtEl>
                                          <p:spTgt spid="145411">
                                            <p:txEl>
                                              <p:pRg st="0" end="0"/>
                                            </p:txEl>
                                          </p:spTgt>
                                        </p:tgtEl>
                                      </p:cBhvr>
                                    </p:animEffect>
                                    <p:anim calcmode="lin" valueType="num">
                                      <p:cBhvr>
                                        <p:cTn id="13" dur="1000" fill="hold"/>
                                        <p:tgtEl>
                                          <p:spTgt spid="1454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5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5411">
                                            <p:txEl>
                                              <p:pRg st="1" end="1"/>
                                            </p:txEl>
                                          </p:spTgt>
                                        </p:tgtEl>
                                        <p:attrNameLst>
                                          <p:attrName>style.visibility</p:attrName>
                                        </p:attrNameLst>
                                      </p:cBhvr>
                                      <p:to>
                                        <p:strVal val="visible"/>
                                      </p:to>
                                    </p:set>
                                    <p:animEffect transition="in" filter="fade">
                                      <p:cBhvr>
                                        <p:cTn id="19" dur="1000"/>
                                        <p:tgtEl>
                                          <p:spTgt spid="145411">
                                            <p:txEl>
                                              <p:pRg st="1" end="1"/>
                                            </p:txEl>
                                          </p:spTgt>
                                        </p:tgtEl>
                                      </p:cBhvr>
                                    </p:animEffect>
                                    <p:anim calcmode="lin" valueType="num">
                                      <p:cBhvr>
                                        <p:cTn id="20" dur="1000" fill="hold"/>
                                        <p:tgtEl>
                                          <p:spTgt spid="1454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54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P spid="145411"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0" y="1146175"/>
            <a:ext cx="8229600" cy="1143000"/>
          </a:xfrm>
        </p:spPr>
        <p:txBody>
          <a:bodyPr/>
          <a:lstStyle/>
          <a:p>
            <a:r>
              <a:rPr lang="tr-TR" dirty="0"/>
              <a:t>Sonuçların değerlendirilmesi</a:t>
            </a:r>
          </a:p>
        </p:txBody>
      </p:sp>
      <p:sp>
        <p:nvSpPr>
          <p:cNvPr id="146435" name="Rectangle 3"/>
          <p:cNvSpPr>
            <a:spLocks noGrp="1" noChangeArrowheads="1"/>
          </p:cNvSpPr>
          <p:nvPr>
            <p:ph idx="4294967295"/>
          </p:nvPr>
        </p:nvSpPr>
        <p:spPr>
          <a:xfrm>
            <a:off x="0" y="2376488"/>
            <a:ext cx="8229600" cy="4389437"/>
          </a:xfrm>
        </p:spPr>
        <p:txBody>
          <a:bodyPr/>
          <a:lstStyle/>
          <a:p>
            <a:r>
              <a:rPr lang="tr-TR" dirty="0"/>
              <a:t>Belirlenen hedefler için gözlemlenebilir davranışları belirleme </a:t>
            </a:r>
          </a:p>
          <a:p>
            <a:r>
              <a:rPr lang="tr-TR" dirty="0"/>
              <a:t>Belirlenen gözlemlenebilir davranışların değerlendirilmesi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fade">
                                      <p:cBhvr>
                                        <p:cTn id="7" dur="500"/>
                                        <p:tgtEl>
                                          <p:spTgt spid="14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0" y="1146175"/>
            <a:ext cx="8229600" cy="1143000"/>
          </a:xfrm>
        </p:spPr>
        <p:txBody>
          <a:bodyPr/>
          <a:lstStyle/>
          <a:p>
            <a:r>
              <a:rPr lang="tr-TR" sz="3800" b="1" dirty="0"/>
              <a:t>Sosyal İnceleme Raporu</a:t>
            </a:r>
            <a:br>
              <a:rPr lang="tr-TR" sz="3800" dirty="0"/>
            </a:br>
            <a:endParaRPr lang="tr-TR" sz="3800" dirty="0"/>
          </a:p>
        </p:txBody>
      </p:sp>
      <p:sp>
        <p:nvSpPr>
          <p:cNvPr id="147459" name="Rectangle 3"/>
          <p:cNvSpPr>
            <a:spLocks noGrp="1" noChangeArrowheads="1"/>
          </p:cNvSpPr>
          <p:nvPr>
            <p:ph idx="4294967295"/>
          </p:nvPr>
        </p:nvSpPr>
        <p:spPr>
          <a:xfrm>
            <a:off x="0" y="2376488"/>
            <a:ext cx="8229600" cy="4389437"/>
          </a:xfrm>
        </p:spPr>
        <p:txBody>
          <a:bodyPr/>
          <a:lstStyle/>
          <a:p>
            <a:pPr>
              <a:lnSpc>
                <a:spcPct val="80000"/>
              </a:lnSpc>
            </a:pPr>
            <a:r>
              <a:rPr lang="tr-TR" sz="1900" dirty="0"/>
              <a:t>Sosyal inceleme raporu, suça sürüklenen çocuklarla ilgili olarak; </a:t>
            </a:r>
            <a:r>
              <a:rPr lang="tr-TR" sz="1900" b="1" i="1" u="sng" dirty="0">
                <a:solidFill>
                  <a:srgbClr val="FF0000"/>
                </a:solidFill>
                <a:effectLst>
                  <a:outerShdw blurRad="38100" dist="38100" dir="2700000" algn="tl">
                    <a:srgbClr val="000000">
                      <a:alpha val="43137"/>
                    </a:srgbClr>
                  </a:outerShdw>
                </a:effectLst>
              </a:rPr>
              <a:t>ceza sorumluluğunun tespitinde, verilecek koruyucu ve destekleyici tedbirlerin belirlenmesinde,</a:t>
            </a:r>
            <a:r>
              <a:rPr lang="tr-TR" sz="1900" dirty="0"/>
              <a:t> ceza verilecek olması halinde cezanın şahsileştirilmesinde ve seçenek yaptırımların belirlenmesinde kullanılır.</a:t>
            </a:r>
          </a:p>
          <a:p>
            <a:pPr>
              <a:lnSpc>
                <a:spcPct val="80000"/>
              </a:lnSpc>
            </a:pPr>
            <a:r>
              <a:rPr lang="tr-TR" sz="1900" dirty="0"/>
              <a:t>Sosyal inceleme raporu soruşturma aşamasında; Cumhuriyet savcısı tarafından hakkında dava açılacak suça sürüklenen çocuğun ceza sorumluluğunun var olup olmadığına ilişkin mahkemece yapılacak değerlendirmede göz önünde bulundurulmak veya mahkemeden talep edilecek ceza, güvenlik tedbiri veya koruyucu destekleyici tedbirlere ilişkin talebine dayanak oluşturmak üzere istenir. </a:t>
            </a:r>
          </a:p>
          <a:p>
            <a:pPr>
              <a:lnSpc>
                <a:spcPct val="80000"/>
              </a:lnSpc>
            </a:pPr>
            <a:r>
              <a:rPr lang="tr-TR" sz="1900" dirty="0"/>
              <a:t>Kovuşturma aşamasında ise sosyal inceleme raporu mahkeme tarafından, suça sürüklenen çocuğun ceza sorumluluğu hakkında karar verebilmek için ve verilecek kararı belirlemek üzere ya da denetim veya denetimli serbestlik kararı verildiğinde denetim planı hazırlanmadan önce düzenlettirilir.</a:t>
            </a:r>
            <a:endParaRPr lang="tr-TR" sz="1900" b="1" u="sng"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0" y="1146175"/>
            <a:ext cx="8229600" cy="1143000"/>
          </a:xfrm>
        </p:spPr>
        <p:txBody>
          <a:bodyPr/>
          <a:lstStyle/>
          <a:p>
            <a:r>
              <a:rPr lang="tr-TR" sz="3800" b="1" u="sng" dirty="0"/>
              <a:t>SİR dört ana bölümden oluşur</a:t>
            </a:r>
            <a:br>
              <a:rPr lang="tr-TR" sz="3800" dirty="0"/>
            </a:br>
            <a:endParaRPr lang="tr-TR" sz="3800" dirty="0"/>
          </a:p>
        </p:txBody>
      </p:sp>
      <p:sp>
        <p:nvSpPr>
          <p:cNvPr id="148483" name="Rectangle 3"/>
          <p:cNvSpPr>
            <a:spLocks noGrp="1" noChangeArrowheads="1"/>
          </p:cNvSpPr>
          <p:nvPr>
            <p:ph idx="4294967295"/>
          </p:nvPr>
        </p:nvSpPr>
        <p:spPr>
          <a:xfrm>
            <a:off x="0" y="2376488"/>
            <a:ext cx="8229600" cy="4389437"/>
          </a:xfrm>
        </p:spPr>
        <p:txBody>
          <a:bodyPr/>
          <a:lstStyle/>
          <a:p>
            <a:r>
              <a:rPr lang="tr-TR" dirty="0"/>
              <a:t>Resmi bilgiler</a:t>
            </a:r>
          </a:p>
          <a:p>
            <a:r>
              <a:rPr lang="tr-TR" dirty="0"/>
              <a:t>Bilgi toplama yolları ve kaynakları</a:t>
            </a:r>
          </a:p>
          <a:p>
            <a:r>
              <a:rPr lang="tr-TR" dirty="0"/>
              <a:t>Değerlendirme</a:t>
            </a:r>
          </a:p>
          <a:p>
            <a:r>
              <a:rPr lang="tr-TR" dirty="0"/>
              <a:t>Müdahale</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fade">
                                      <p:cBhvr>
                                        <p:cTn id="7" dur="500"/>
                                        <p:tgtEl>
                                          <p:spTgt spid="1484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8483">
                                            <p:txEl>
                                              <p:pRg st="0" end="0"/>
                                            </p:txEl>
                                          </p:spTgt>
                                        </p:tgtEl>
                                        <p:attrNameLst>
                                          <p:attrName>style.visibility</p:attrName>
                                        </p:attrNameLst>
                                      </p:cBhvr>
                                      <p:to>
                                        <p:strVal val="visible"/>
                                      </p:to>
                                    </p:set>
                                    <p:animEffect transition="in" filter="fade">
                                      <p:cBhvr>
                                        <p:cTn id="12" dur="1000"/>
                                        <p:tgtEl>
                                          <p:spTgt spid="148483">
                                            <p:txEl>
                                              <p:pRg st="0" end="0"/>
                                            </p:txEl>
                                          </p:spTgt>
                                        </p:tgtEl>
                                      </p:cBhvr>
                                    </p:animEffect>
                                    <p:anim calcmode="lin" valueType="num">
                                      <p:cBhvr>
                                        <p:cTn id="13" dur="1000" fill="hold"/>
                                        <p:tgtEl>
                                          <p:spTgt spid="14848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8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8483">
                                            <p:txEl>
                                              <p:pRg st="1" end="1"/>
                                            </p:txEl>
                                          </p:spTgt>
                                        </p:tgtEl>
                                        <p:attrNameLst>
                                          <p:attrName>style.visibility</p:attrName>
                                        </p:attrNameLst>
                                      </p:cBhvr>
                                      <p:to>
                                        <p:strVal val="visible"/>
                                      </p:to>
                                    </p:set>
                                    <p:animEffect transition="in" filter="fade">
                                      <p:cBhvr>
                                        <p:cTn id="19" dur="1000"/>
                                        <p:tgtEl>
                                          <p:spTgt spid="148483">
                                            <p:txEl>
                                              <p:pRg st="1" end="1"/>
                                            </p:txEl>
                                          </p:spTgt>
                                        </p:tgtEl>
                                      </p:cBhvr>
                                    </p:animEffect>
                                    <p:anim calcmode="lin" valueType="num">
                                      <p:cBhvr>
                                        <p:cTn id="20" dur="1000" fill="hold"/>
                                        <p:tgtEl>
                                          <p:spTgt spid="14848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8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8483">
                                            <p:txEl>
                                              <p:pRg st="2" end="2"/>
                                            </p:txEl>
                                          </p:spTgt>
                                        </p:tgtEl>
                                        <p:attrNameLst>
                                          <p:attrName>style.visibility</p:attrName>
                                        </p:attrNameLst>
                                      </p:cBhvr>
                                      <p:to>
                                        <p:strVal val="visible"/>
                                      </p:to>
                                    </p:set>
                                    <p:animEffect transition="in" filter="fade">
                                      <p:cBhvr>
                                        <p:cTn id="26" dur="1000"/>
                                        <p:tgtEl>
                                          <p:spTgt spid="148483">
                                            <p:txEl>
                                              <p:pRg st="2" end="2"/>
                                            </p:txEl>
                                          </p:spTgt>
                                        </p:tgtEl>
                                      </p:cBhvr>
                                    </p:animEffect>
                                    <p:anim calcmode="lin" valueType="num">
                                      <p:cBhvr>
                                        <p:cTn id="27" dur="1000" fill="hold"/>
                                        <p:tgtEl>
                                          <p:spTgt spid="14848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484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8483">
                                            <p:txEl>
                                              <p:pRg st="3" end="3"/>
                                            </p:txEl>
                                          </p:spTgt>
                                        </p:tgtEl>
                                        <p:attrNameLst>
                                          <p:attrName>style.visibility</p:attrName>
                                        </p:attrNameLst>
                                      </p:cBhvr>
                                      <p:to>
                                        <p:strVal val="visible"/>
                                      </p:to>
                                    </p:set>
                                    <p:animEffect transition="in" filter="fade">
                                      <p:cBhvr>
                                        <p:cTn id="33" dur="1000"/>
                                        <p:tgtEl>
                                          <p:spTgt spid="148483">
                                            <p:txEl>
                                              <p:pRg st="3" end="3"/>
                                            </p:txEl>
                                          </p:spTgt>
                                        </p:tgtEl>
                                      </p:cBhvr>
                                    </p:animEffect>
                                    <p:anim calcmode="lin" valueType="num">
                                      <p:cBhvr>
                                        <p:cTn id="34" dur="1000" fill="hold"/>
                                        <p:tgtEl>
                                          <p:spTgt spid="14848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4848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P spid="14848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0" y="1146175"/>
            <a:ext cx="8229600" cy="1143000"/>
          </a:xfrm>
        </p:spPr>
        <p:txBody>
          <a:bodyPr/>
          <a:lstStyle/>
          <a:p>
            <a:r>
              <a:rPr lang="tr-TR" dirty="0"/>
              <a:t>Resmi bilgiler</a:t>
            </a:r>
          </a:p>
        </p:txBody>
      </p:sp>
      <p:sp>
        <p:nvSpPr>
          <p:cNvPr id="149507" name="Rectangle 3"/>
          <p:cNvSpPr>
            <a:spLocks noGrp="1" noChangeArrowheads="1"/>
          </p:cNvSpPr>
          <p:nvPr>
            <p:ph idx="4294967295"/>
          </p:nvPr>
        </p:nvSpPr>
        <p:spPr>
          <a:xfrm>
            <a:off x="0" y="1935163"/>
            <a:ext cx="8229600" cy="2941637"/>
          </a:xfrm>
        </p:spPr>
        <p:txBody>
          <a:bodyPr/>
          <a:lstStyle/>
          <a:p>
            <a:pPr>
              <a:buFont typeface="Wingdings" pitchFamily="2" charset="2"/>
              <a:buNone/>
            </a:pPr>
            <a:r>
              <a:rPr lang="tr-TR" b="1" u="sng" dirty="0"/>
              <a:t>Raporun hangi nedenle yazıldığı / yasal dayanağı</a:t>
            </a:r>
            <a:endParaRPr lang="tr-TR" dirty="0"/>
          </a:p>
          <a:p>
            <a:pPr>
              <a:buFont typeface="Wingdings" pitchFamily="2" charset="2"/>
              <a:buNone/>
            </a:pPr>
            <a:r>
              <a:rPr lang="tr-TR" dirty="0"/>
              <a:t>a)Görevlendiren makam ve dosya </a:t>
            </a:r>
            <a:r>
              <a:rPr lang="tr-TR" dirty="0" err="1"/>
              <a:t>no</a:t>
            </a:r>
            <a:endParaRPr lang="tr-TR" dirty="0"/>
          </a:p>
          <a:p>
            <a:pPr>
              <a:buFont typeface="Wingdings" pitchFamily="2" charset="2"/>
              <a:buNone/>
            </a:pPr>
            <a:r>
              <a:rPr lang="tr-TR" dirty="0"/>
              <a:t>b)Rapor istem nedeni</a:t>
            </a:r>
          </a:p>
          <a:p>
            <a:pPr>
              <a:buFont typeface="Wingdings" pitchFamily="2" charset="2"/>
              <a:buNone/>
            </a:pPr>
            <a:r>
              <a:rPr lang="tr-TR" dirty="0"/>
              <a:t>c)Rapor istem tarihi</a:t>
            </a:r>
          </a:p>
          <a:p>
            <a:pPr>
              <a:buFont typeface="Wingdings" pitchFamily="2" charset="2"/>
              <a:buNone/>
            </a:pPr>
            <a:r>
              <a:rPr lang="tr-TR" dirty="0"/>
              <a:t>d)Rapor teslim tarihi			</a:t>
            </a:r>
          </a:p>
          <a:p>
            <a:pPr>
              <a:buFont typeface="Wingdings" pitchFamily="2" charset="2"/>
              <a:buNone/>
            </a:pPr>
            <a:r>
              <a:rPr lang="tr-TR" dirty="0"/>
              <a:t>e)Raporu hazırlayanın adı soyadı, </a:t>
            </a:r>
            <a:r>
              <a:rPr lang="tr-TR" dirty="0" err="1"/>
              <a:t>ünvanı</a:t>
            </a:r>
            <a:r>
              <a:rPr lang="tr-TR"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fade">
                                      <p:cBhvr>
                                        <p:cTn id="7" dur="500"/>
                                        <p:tgtEl>
                                          <p:spTgt spid="14950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9507">
                                            <p:txEl>
                                              <p:pRg st="0" end="0"/>
                                            </p:txEl>
                                          </p:spTgt>
                                        </p:tgtEl>
                                        <p:attrNameLst>
                                          <p:attrName>style.visibility</p:attrName>
                                        </p:attrNameLst>
                                      </p:cBhvr>
                                      <p:to>
                                        <p:strVal val="visible"/>
                                      </p:to>
                                    </p:set>
                                    <p:animEffect transition="in" filter="fade">
                                      <p:cBhvr>
                                        <p:cTn id="12" dur="1000"/>
                                        <p:tgtEl>
                                          <p:spTgt spid="149507">
                                            <p:txEl>
                                              <p:pRg st="0" end="0"/>
                                            </p:txEl>
                                          </p:spTgt>
                                        </p:tgtEl>
                                      </p:cBhvr>
                                    </p:animEffect>
                                    <p:anim calcmode="lin" valueType="num">
                                      <p:cBhvr>
                                        <p:cTn id="13" dur="10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9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9507">
                                            <p:txEl>
                                              <p:pRg st="1" end="1"/>
                                            </p:txEl>
                                          </p:spTgt>
                                        </p:tgtEl>
                                        <p:attrNameLst>
                                          <p:attrName>style.visibility</p:attrName>
                                        </p:attrNameLst>
                                      </p:cBhvr>
                                      <p:to>
                                        <p:strVal val="visible"/>
                                      </p:to>
                                    </p:set>
                                    <p:animEffect transition="in" filter="fade">
                                      <p:cBhvr>
                                        <p:cTn id="19" dur="1000"/>
                                        <p:tgtEl>
                                          <p:spTgt spid="149507">
                                            <p:txEl>
                                              <p:pRg st="1" end="1"/>
                                            </p:txEl>
                                          </p:spTgt>
                                        </p:tgtEl>
                                      </p:cBhvr>
                                    </p:animEffect>
                                    <p:anim calcmode="lin" valueType="num">
                                      <p:cBhvr>
                                        <p:cTn id="20" dur="1000" fill="hold"/>
                                        <p:tgtEl>
                                          <p:spTgt spid="14950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9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9507">
                                            <p:txEl>
                                              <p:pRg st="2" end="2"/>
                                            </p:txEl>
                                          </p:spTgt>
                                        </p:tgtEl>
                                        <p:attrNameLst>
                                          <p:attrName>style.visibility</p:attrName>
                                        </p:attrNameLst>
                                      </p:cBhvr>
                                      <p:to>
                                        <p:strVal val="visible"/>
                                      </p:to>
                                    </p:set>
                                    <p:animEffect transition="in" filter="fade">
                                      <p:cBhvr>
                                        <p:cTn id="26" dur="1000"/>
                                        <p:tgtEl>
                                          <p:spTgt spid="149507">
                                            <p:txEl>
                                              <p:pRg st="2" end="2"/>
                                            </p:txEl>
                                          </p:spTgt>
                                        </p:tgtEl>
                                      </p:cBhvr>
                                    </p:animEffect>
                                    <p:anim calcmode="lin" valueType="num">
                                      <p:cBhvr>
                                        <p:cTn id="27" dur="1000" fill="hold"/>
                                        <p:tgtEl>
                                          <p:spTgt spid="14950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49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9507">
                                            <p:txEl>
                                              <p:pRg st="3" end="3"/>
                                            </p:txEl>
                                          </p:spTgt>
                                        </p:tgtEl>
                                        <p:attrNameLst>
                                          <p:attrName>style.visibility</p:attrName>
                                        </p:attrNameLst>
                                      </p:cBhvr>
                                      <p:to>
                                        <p:strVal val="visible"/>
                                      </p:to>
                                    </p:set>
                                    <p:animEffect transition="in" filter="fade">
                                      <p:cBhvr>
                                        <p:cTn id="33" dur="1000"/>
                                        <p:tgtEl>
                                          <p:spTgt spid="149507">
                                            <p:txEl>
                                              <p:pRg st="3" end="3"/>
                                            </p:txEl>
                                          </p:spTgt>
                                        </p:tgtEl>
                                      </p:cBhvr>
                                    </p:animEffect>
                                    <p:anim calcmode="lin" valueType="num">
                                      <p:cBhvr>
                                        <p:cTn id="34" dur="1000" fill="hold"/>
                                        <p:tgtEl>
                                          <p:spTgt spid="14950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49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9507">
                                            <p:txEl>
                                              <p:pRg st="4" end="4"/>
                                            </p:txEl>
                                          </p:spTgt>
                                        </p:tgtEl>
                                        <p:attrNameLst>
                                          <p:attrName>style.visibility</p:attrName>
                                        </p:attrNameLst>
                                      </p:cBhvr>
                                      <p:to>
                                        <p:strVal val="visible"/>
                                      </p:to>
                                    </p:set>
                                    <p:animEffect transition="in" filter="fade">
                                      <p:cBhvr>
                                        <p:cTn id="40" dur="1000"/>
                                        <p:tgtEl>
                                          <p:spTgt spid="149507">
                                            <p:txEl>
                                              <p:pRg st="4" end="4"/>
                                            </p:txEl>
                                          </p:spTgt>
                                        </p:tgtEl>
                                      </p:cBhvr>
                                    </p:animEffect>
                                    <p:anim calcmode="lin" valueType="num">
                                      <p:cBhvr>
                                        <p:cTn id="41" dur="1000" fill="hold"/>
                                        <p:tgtEl>
                                          <p:spTgt spid="14950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495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9507">
                                            <p:txEl>
                                              <p:pRg st="5" end="5"/>
                                            </p:txEl>
                                          </p:spTgt>
                                        </p:tgtEl>
                                        <p:attrNameLst>
                                          <p:attrName>style.visibility</p:attrName>
                                        </p:attrNameLst>
                                      </p:cBhvr>
                                      <p:to>
                                        <p:strVal val="visible"/>
                                      </p:to>
                                    </p:set>
                                    <p:animEffect transition="in" filter="fade">
                                      <p:cBhvr>
                                        <p:cTn id="47" dur="1000"/>
                                        <p:tgtEl>
                                          <p:spTgt spid="149507">
                                            <p:txEl>
                                              <p:pRg st="5" end="5"/>
                                            </p:txEl>
                                          </p:spTgt>
                                        </p:tgtEl>
                                      </p:cBhvr>
                                    </p:animEffect>
                                    <p:anim calcmode="lin" valueType="num">
                                      <p:cBhvr>
                                        <p:cTn id="48" dur="1000" fill="hold"/>
                                        <p:tgtEl>
                                          <p:spTgt spid="149507">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4950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P spid="149507"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0" y="1146175"/>
            <a:ext cx="8229600" cy="1143000"/>
          </a:xfrm>
        </p:spPr>
        <p:txBody>
          <a:bodyPr/>
          <a:lstStyle/>
          <a:p>
            <a:r>
              <a:rPr lang="tr-TR" dirty="0"/>
              <a:t>Resmi bilgiler</a:t>
            </a:r>
          </a:p>
        </p:txBody>
      </p:sp>
      <p:sp>
        <p:nvSpPr>
          <p:cNvPr id="5" name="Rectangle 3"/>
          <p:cNvSpPr>
            <a:spLocks noGrp="1" noChangeArrowheads="1"/>
          </p:cNvSpPr>
          <p:nvPr>
            <p:ph idx="4294967295"/>
          </p:nvPr>
        </p:nvSpPr>
        <p:spPr>
          <a:xfrm>
            <a:off x="0" y="2376488"/>
            <a:ext cx="8229600" cy="4389437"/>
          </a:xfrm>
        </p:spPr>
        <p:txBody>
          <a:bodyPr/>
          <a:lstStyle/>
          <a:p>
            <a:pPr>
              <a:lnSpc>
                <a:spcPct val="90000"/>
              </a:lnSpc>
              <a:buFont typeface="Wingdings" pitchFamily="2" charset="2"/>
              <a:buNone/>
            </a:pPr>
            <a:r>
              <a:rPr lang="tr-TR" b="1" u="sng" dirty="0"/>
              <a:t>Kişisel Bilgiler</a:t>
            </a:r>
          </a:p>
          <a:p>
            <a:pPr>
              <a:lnSpc>
                <a:spcPct val="90000"/>
              </a:lnSpc>
              <a:buFont typeface="Wingdings" pitchFamily="2" charset="2"/>
              <a:buNone/>
            </a:pPr>
            <a:r>
              <a:rPr lang="tr-TR" dirty="0"/>
              <a:t>a)TC kimlik numarası</a:t>
            </a:r>
          </a:p>
          <a:p>
            <a:pPr>
              <a:lnSpc>
                <a:spcPct val="90000"/>
              </a:lnSpc>
              <a:buFont typeface="Wingdings" pitchFamily="2" charset="2"/>
              <a:buNone/>
            </a:pPr>
            <a:r>
              <a:rPr lang="tr-TR" dirty="0"/>
              <a:t>b)Adı soyadı </a:t>
            </a:r>
          </a:p>
          <a:p>
            <a:pPr>
              <a:lnSpc>
                <a:spcPct val="90000"/>
              </a:lnSpc>
              <a:buFont typeface="Wingdings" pitchFamily="2" charset="2"/>
              <a:buNone/>
            </a:pPr>
            <a:r>
              <a:rPr lang="tr-TR" dirty="0"/>
              <a:t>c)Cinsiyeti </a:t>
            </a:r>
          </a:p>
          <a:p>
            <a:pPr>
              <a:lnSpc>
                <a:spcPct val="90000"/>
              </a:lnSpc>
              <a:buFont typeface="Wingdings" pitchFamily="2" charset="2"/>
              <a:buNone/>
            </a:pPr>
            <a:r>
              <a:rPr lang="tr-TR" dirty="0"/>
              <a:t>d)Doğum yeri ve tarihi </a:t>
            </a:r>
          </a:p>
          <a:p>
            <a:pPr>
              <a:lnSpc>
                <a:spcPct val="90000"/>
              </a:lnSpc>
              <a:buFont typeface="Wingdings" pitchFamily="2" charset="2"/>
              <a:buNone/>
            </a:pPr>
            <a:r>
              <a:rPr lang="tr-TR" dirty="0"/>
              <a:t>e)Nüfusa tescil tarihi </a:t>
            </a:r>
          </a:p>
          <a:p>
            <a:pPr>
              <a:lnSpc>
                <a:spcPct val="90000"/>
              </a:lnSpc>
              <a:buFont typeface="Wingdings" pitchFamily="2" charset="2"/>
              <a:buNone/>
            </a:pPr>
            <a:r>
              <a:rPr lang="tr-TR" dirty="0"/>
              <a:t>f)İkametgah adresi </a:t>
            </a:r>
          </a:p>
          <a:p>
            <a:pPr>
              <a:lnSpc>
                <a:spcPct val="90000"/>
              </a:lnSpc>
              <a:buFont typeface="Wingdings" pitchFamily="2" charset="2"/>
              <a:buNone/>
            </a:pPr>
            <a:r>
              <a:rPr lang="tr-TR" dirty="0"/>
              <a:t>g)Baba adı ve soyadı, iletişim bilgileri</a:t>
            </a:r>
          </a:p>
          <a:p>
            <a:pPr>
              <a:lnSpc>
                <a:spcPct val="90000"/>
              </a:lnSpc>
              <a:buFont typeface="Wingdings" pitchFamily="2" charset="2"/>
              <a:buNone/>
            </a:pPr>
            <a:r>
              <a:rPr lang="tr-TR" dirty="0"/>
              <a:t>h)Anne adı ve soyadı, iletişim bilgileri</a:t>
            </a:r>
          </a:p>
          <a:p>
            <a:pPr>
              <a:lnSpc>
                <a:spcPct val="90000"/>
              </a:lnSpc>
              <a:buFont typeface="Wingdings" pitchFamily="2" charset="2"/>
              <a:buNone/>
            </a:pPr>
            <a:r>
              <a:rPr lang="tr-TR" dirty="0"/>
              <a:t>i)Anne baba yoksa yasal temsilcinin adı soyadı ve iletişim bilgileri</a:t>
            </a:r>
          </a:p>
          <a:p>
            <a:pPr>
              <a:lnSpc>
                <a:spcPct val="90000"/>
              </a:lnSpc>
              <a:buFont typeface="Wingdings" pitchFamily="2" charset="2"/>
              <a:buNone/>
            </a:pPr>
            <a:endParaRPr lang="tr-TR" dirty="0"/>
          </a:p>
          <a:p>
            <a:pPr>
              <a:lnSpc>
                <a:spcPct val="90000"/>
              </a:lnSpc>
            </a:pPr>
            <a:endParaRPr lang="tr-TR" dirty="0"/>
          </a:p>
        </p:txBody>
      </p:sp>
    </p:spTree>
    <p:extLst>
      <p:ext uri="{BB962C8B-B14F-4D97-AF65-F5344CB8AC3E}">
        <p14:creationId xmlns:p14="http://schemas.microsoft.com/office/powerpoint/2010/main" val="362458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fade">
                                      <p:cBhvr>
                                        <p:cTn id="7" dur="500"/>
                                        <p:tgtEl>
                                          <p:spTgt spid="14950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fade">
                                      <p:cBhvr>
                                        <p:cTn id="54" dur="1000"/>
                                        <p:tgtEl>
                                          <p:spTgt spid="5">
                                            <p:txEl>
                                              <p:pRg st="6" end="6"/>
                                            </p:txEl>
                                          </p:spTgt>
                                        </p:tgtEl>
                                      </p:cBhvr>
                                    </p:animEffect>
                                    <p:anim calcmode="lin" valueType="num">
                                      <p:cBhvr>
                                        <p:cTn id="5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xEl>
                                              <p:pRg st="7" end="7"/>
                                            </p:txEl>
                                          </p:spTgt>
                                        </p:tgtEl>
                                        <p:attrNameLst>
                                          <p:attrName>style.visibility</p:attrName>
                                        </p:attrNameLst>
                                      </p:cBhvr>
                                      <p:to>
                                        <p:strVal val="visible"/>
                                      </p:to>
                                    </p:set>
                                    <p:animEffect transition="in" filter="fade">
                                      <p:cBhvr>
                                        <p:cTn id="61" dur="1000"/>
                                        <p:tgtEl>
                                          <p:spTgt spid="5">
                                            <p:txEl>
                                              <p:pRg st="7" end="7"/>
                                            </p:txEl>
                                          </p:spTgt>
                                        </p:tgtEl>
                                      </p:cBhvr>
                                    </p:animEffect>
                                    <p:anim calcmode="lin" valueType="num">
                                      <p:cBhvr>
                                        <p:cTn id="6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
                                            <p:txEl>
                                              <p:pRg st="8" end="8"/>
                                            </p:txEl>
                                          </p:spTgt>
                                        </p:tgtEl>
                                        <p:attrNameLst>
                                          <p:attrName>style.visibility</p:attrName>
                                        </p:attrNameLst>
                                      </p:cBhvr>
                                      <p:to>
                                        <p:strVal val="visible"/>
                                      </p:to>
                                    </p:set>
                                    <p:animEffect transition="in" filter="fade">
                                      <p:cBhvr>
                                        <p:cTn id="68" dur="1000"/>
                                        <p:tgtEl>
                                          <p:spTgt spid="5">
                                            <p:txEl>
                                              <p:pRg st="8" end="8"/>
                                            </p:txEl>
                                          </p:spTgt>
                                        </p:tgtEl>
                                      </p:cBhvr>
                                    </p:animEffect>
                                    <p:anim calcmode="lin" valueType="num">
                                      <p:cBhvr>
                                        <p:cTn id="6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
                                            <p:txEl>
                                              <p:pRg st="9" end="9"/>
                                            </p:txEl>
                                          </p:spTgt>
                                        </p:tgtEl>
                                        <p:attrNameLst>
                                          <p:attrName>style.visibility</p:attrName>
                                        </p:attrNameLst>
                                      </p:cBhvr>
                                      <p:to>
                                        <p:strVal val="visible"/>
                                      </p:to>
                                    </p:set>
                                    <p:animEffect transition="in" filter="fade">
                                      <p:cBhvr>
                                        <p:cTn id="75" dur="1000"/>
                                        <p:tgtEl>
                                          <p:spTgt spid="5">
                                            <p:txEl>
                                              <p:pRg st="9" end="9"/>
                                            </p:txEl>
                                          </p:spTgt>
                                        </p:tgtEl>
                                      </p:cBhvr>
                                    </p:animEffect>
                                    <p:anim calcmode="lin" valueType="num">
                                      <p:cBhvr>
                                        <p:cTn id="76"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P spid="5"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914400" y="1219200"/>
            <a:ext cx="8229600" cy="1143000"/>
          </a:xfrm>
        </p:spPr>
        <p:txBody>
          <a:bodyPr/>
          <a:lstStyle/>
          <a:p>
            <a:r>
              <a:rPr lang="tr-TR" sz="3800" dirty="0"/>
              <a:t>Bilgi toplama yolları ve kullanılan kaynaklar </a:t>
            </a:r>
          </a:p>
        </p:txBody>
      </p:sp>
      <p:sp>
        <p:nvSpPr>
          <p:cNvPr id="151555" name="Rectangle 3"/>
          <p:cNvSpPr>
            <a:spLocks noGrp="1" noChangeArrowheads="1"/>
          </p:cNvSpPr>
          <p:nvPr>
            <p:ph idx="4294967295"/>
          </p:nvPr>
        </p:nvSpPr>
        <p:spPr>
          <a:xfrm>
            <a:off x="0" y="3124200"/>
            <a:ext cx="8229600" cy="1951038"/>
          </a:xfrm>
        </p:spPr>
        <p:txBody>
          <a:bodyPr/>
          <a:lstStyle/>
          <a:p>
            <a:pPr>
              <a:buFont typeface="Wingdings" pitchFamily="2" charset="2"/>
              <a:buNone/>
            </a:pPr>
            <a:r>
              <a:rPr lang="tr-TR" dirty="0"/>
              <a:t>Bu bölümde bilgi toplama yolları, bilginin edinildiği kaynaklar, bilgi doğrulanmamış ise nedenleri yazılır.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fade">
                                      <p:cBhvr>
                                        <p:cTn id="7" dur="500"/>
                                        <p:tgtEl>
                                          <p:spTgt spid="15155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1555">
                                            <p:txEl>
                                              <p:pRg st="0" end="0"/>
                                            </p:txEl>
                                          </p:spTgt>
                                        </p:tgtEl>
                                        <p:attrNameLst>
                                          <p:attrName>style.visibility</p:attrName>
                                        </p:attrNameLst>
                                      </p:cBhvr>
                                      <p:to>
                                        <p:strVal val="visible"/>
                                      </p:to>
                                    </p:set>
                                    <p:animEffect transition="in" filter="fade">
                                      <p:cBhvr>
                                        <p:cTn id="12" dur="1000"/>
                                        <p:tgtEl>
                                          <p:spTgt spid="151555">
                                            <p:txEl>
                                              <p:pRg st="0" end="0"/>
                                            </p:txEl>
                                          </p:spTgt>
                                        </p:tgtEl>
                                      </p:cBhvr>
                                    </p:animEffect>
                                    <p:anim calcmode="lin" valueType="num">
                                      <p:cBhvr>
                                        <p:cTn id="13" dur="10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155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P spid="151555"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0" y="1146175"/>
            <a:ext cx="8229600" cy="1143000"/>
          </a:xfrm>
        </p:spPr>
        <p:txBody>
          <a:bodyPr/>
          <a:lstStyle/>
          <a:p>
            <a:r>
              <a:rPr lang="tr-TR" dirty="0"/>
              <a:t>Değerlendirme</a:t>
            </a:r>
          </a:p>
        </p:txBody>
      </p:sp>
      <p:sp>
        <p:nvSpPr>
          <p:cNvPr id="152579" name="Rectangle 3"/>
          <p:cNvSpPr>
            <a:spLocks noGrp="1" noChangeArrowheads="1"/>
          </p:cNvSpPr>
          <p:nvPr>
            <p:ph idx="4294967295"/>
          </p:nvPr>
        </p:nvSpPr>
        <p:spPr>
          <a:xfrm>
            <a:off x="0" y="2376488"/>
            <a:ext cx="8229600" cy="4389437"/>
          </a:xfrm>
        </p:spPr>
        <p:txBody>
          <a:bodyPr/>
          <a:lstStyle/>
          <a:p>
            <a:r>
              <a:rPr lang="tr-TR" dirty="0"/>
              <a:t>Suça ilişkin bilgiler</a:t>
            </a:r>
          </a:p>
          <a:p>
            <a:r>
              <a:rPr lang="tr-TR" dirty="0"/>
              <a:t>Bireysel özelliklere ilişkin bilgiler</a:t>
            </a:r>
          </a:p>
          <a:p>
            <a:r>
              <a:rPr lang="tr-TR" dirty="0"/>
              <a:t>Çevre ve aileye ilişkin bilgiler</a:t>
            </a:r>
          </a:p>
          <a:p>
            <a:r>
              <a:rPr lang="tr-TR" dirty="0"/>
              <a:t>Okul, iş, akran ve boş zamanları değerlendirmeye ilişkin bilgiler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fade">
                                      <p:cBhvr>
                                        <p:cTn id="7" dur="500"/>
                                        <p:tgtEl>
                                          <p:spTgt spid="15257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2579">
                                            <p:txEl>
                                              <p:pRg st="0" end="0"/>
                                            </p:txEl>
                                          </p:spTgt>
                                        </p:tgtEl>
                                        <p:attrNameLst>
                                          <p:attrName>style.visibility</p:attrName>
                                        </p:attrNameLst>
                                      </p:cBhvr>
                                      <p:to>
                                        <p:strVal val="visible"/>
                                      </p:to>
                                    </p:set>
                                    <p:animEffect transition="in" filter="fade">
                                      <p:cBhvr>
                                        <p:cTn id="12" dur="1000"/>
                                        <p:tgtEl>
                                          <p:spTgt spid="152579">
                                            <p:txEl>
                                              <p:pRg st="0" end="0"/>
                                            </p:txEl>
                                          </p:spTgt>
                                        </p:tgtEl>
                                      </p:cBhvr>
                                    </p:animEffect>
                                    <p:anim calcmode="lin" valueType="num">
                                      <p:cBhvr>
                                        <p:cTn id="13" dur="1000" fill="hold"/>
                                        <p:tgtEl>
                                          <p:spTgt spid="15257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2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2579">
                                            <p:txEl>
                                              <p:pRg st="1" end="1"/>
                                            </p:txEl>
                                          </p:spTgt>
                                        </p:tgtEl>
                                        <p:attrNameLst>
                                          <p:attrName>style.visibility</p:attrName>
                                        </p:attrNameLst>
                                      </p:cBhvr>
                                      <p:to>
                                        <p:strVal val="visible"/>
                                      </p:to>
                                    </p:set>
                                    <p:animEffect transition="in" filter="fade">
                                      <p:cBhvr>
                                        <p:cTn id="19" dur="1000"/>
                                        <p:tgtEl>
                                          <p:spTgt spid="152579">
                                            <p:txEl>
                                              <p:pRg st="1" end="1"/>
                                            </p:txEl>
                                          </p:spTgt>
                                        </p:tgtEl>
                                      </p:cBhvr>
                                    </p:animEffect>
                                    <p:anim calcmode="lin" valueType="num">
                                      <p:cBhvr>
                                        <p:cTn id="20" dur="1000" fill="hold"/>
                                        <p:tgtEl>
                                          <p:spTgt spid="15257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2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2579">
                                            <p:txEl>
                                              <p:pRg st="2" end="2"/>
                                            </p:txEl>
                                          </p:spTgt>
                                        </p:tgtEl>
                                        <p:attrNameLst>
                                          <p:attrName>style.visibility</p:attrName>
                                        </p:attrNameLst>
                                      </p:cBhvr>
                                      <p:to>
                                        <p:strVal val="visible"/>
                                      </p:to>
                                    </p:set>
                                    <p:animEffect transition="in" filter="fade">
                                      <p:cBhvr>
                                        <p:cTn id="26" dur="1000"/>
                                        <p:tgtEl>
                                          <p:spTgt spid="152579">
                                            <p:txEl>
                                              <p:pRg st="2" end="2"/>
                                            </p:txEl>
                                          </p:spTgt>
                                        </p:tgtEl>
                                      </p:cBhvr>
                                    </p:animEffect>
                                    <p:anim calcmode="lin" valueType="num">
                                      <p:cBhvr>
                                        <p:cTn id="27" dur="10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52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2579">
                                            <p:txEl>
                                              <p:pRg st="3" end="3"/>
                                            </p:txEl>
                                          </p:spTgt>
                                        </p:tgtEl>
                                        <p:attrNameLst>
                                          <p:attrName>style.visibility</p:attrName>
                                        </p:attrNameLst>
                                      </p:cBhvr>
                                      <p:to>
                                        <p:strVal val="visible"/>
                                      </p:to>
                                    </p:set>
                                    <p:animEffect transition="in" filter="fade">
                                      <p:cBhvr>
                                        <p:cTn id="33" dur="1000"/>
                                        <p:tgtEl>
                                          <p:spTgt spid="152579">
                                            <p:txEl>
                                              <p:pRg st="3" end="3"/>
                                            </p:txEl>
                                          </p:spTgt>
                                        </p:tgtEl>
                                      </p:cBhvr>
                                    </p:animEffect>
                                    <p:anim calcmode="lin" valueType="num">
                                      <p:cBhvr>
                                        <p:cTn id="34" dur="10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525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0" y="1146175"/>
            <a:ext cx="8229600" cy="1143000"/>
          </a:xfrm>
        </p:spPr>
        <p:txBody>
          <a:bodyPr/>
          <a:lstStyle/>
          <a:p>
            <a:r>
              <a:rPr lang="tr-TR" sz="3800" dirty="0"/>
              <a:t>Suça ilişkin bilgiler</a:t>
            </a:r>
          </a:p>
        </p:txBody>
      </p:sp>
      <p:sp>
        <p:nvSpPr>
          <p:cNvPr id="153603" name="Rectangle 3"/>
          <p:cNvSpPr>
            <a:spLocks noGrp="1" noChangeArrowheads="1"/>
          </p:cNvSpPr>
          <p:nvPr>
            <p:ph idx="4294967295"/>
          </p:nvPr>
        </p:nvSpPr>
        <p:spPr>
          <a:xfrm>
            <a:off x="0" y="2362200"/>
            <a:ext cx="8229600" cy="3962400"/>
          </a:xfrm>
        </p:spPr>
        <p:txBody>
          <a:bodyPr/>
          <a:lstStyle/>
          <a:p>
            <a:pPr>
              <a:buFont typeface="Wingdings" pitchFamily="2" charset="2"/>
              <a:buNone/>
            </a:pPr>
            <a:r>
              <a:rPr lang="tr-TR" dirty="0"/>
              <a:t>Suç türü ve çocuğun bu eylemdeki rolü ile ilgili bilgiler,</a:t>
            </a:r>
          </a:p>
          <a:p>
            <a:pPr lvl="1"/>
            <a:r>
              <a:rPr lang="tr-TR" dirty="0"/>
              <a:t>Çocuğun suçu anlama, suçun olumsuz etkisini görebilme, suça karşı motivasyon ve tutumu ile suça ilişkin pişmanlık durumu ile ilgili bilgiler,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0" y="1146175"/>
            <a:ext cx="8229600" cy="1143000"/>
          </a:xfrm>
        </p:spPr>
        <p:txBody>
          <a:bodyPr/>
          <a:lstStyle/>
          <a:p>
            <a:r>
              <a:rPr lang="tr-TR" dirty="0"/>
              <a:t>Hukuksal Dayanak </a:t>
            </a:r>
          </a:p>
        </p:txBody>
      </p:sp>
      <p:sp>
        <p:nvSpPr>
          <p:cNvPr id="24579" name="Content Placeholder 2"/>
          <p:cNvSpPr>
            <a:spLocks noGrp="1"/>
          </p:cNvSpPr>
          <p:nvPr>
            <p:ph idx="4294967295"/>
          </p:nvPr>
        </p:nvSpPr>
        <p:spPr>
          <a:xfrm>
            <a:off x="914400" y="2205038"/>
            <a:ext cx="8229600" cy="4389437"/>
          </a:xfrm>
        </p:spPr>
        <p:txBody>
          <a:bodyPr/>
          <a:lstStyle/>
          <a:p>
            <a:r>
              <a:rPr lang="tr-TR" dirty="0"/>
              <a:t>Çocuk Hakları Sözleşmesi </a:t>
            </a:r>
          </a:p>
          <a:p>
            <a:r>
              <a:rPr lang="tr-TR" dirty="0"/>
              <a:t>Çocuk Koruma Kanunu </a:t>
            </a:r>
          </a:p>
          <a:p>
            <a:r>
              <a:rPr lang="tr-TR" dirty="0"/>
              <a:t>Çocukların Koruma Kanuna Göre Verilen Koruyucu ve Destekleyici  Tedbir Kararlarının Uygulanması  Hakkında Yönetmelik</a:t>
            </a:r>
          </a:p>
          <a:p>
            <a:r>
              <a:rPr lang="tr-TR" dirty="0"/>
              <a:t>Danışmanlık Tedbir Kararlarının Uygulama Usul ve Esasları Hakkında Tebliğ</a:t>
            </a:r>
          </a:p>
          <a:p>
            <a:pPr>
              <a:buFont typeface="Wingdings" pitchFamily="2" charset="2"/>
              <a:buNone/>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1000"/>
                                        <p:tgtEl>
                                          <p:spTgt spid="24579">
                                            <p:txEl>
                                              <p:pRg st="0" end="0"/>
                                            </p:txEl>
                                          </p:spTgt>
                                        </p:tgtEl>
                                      </p:cBhvr>
                                    </p:animEffect>
                                    <p:anim calcmode="lin" valueType="num">
                                      <p:cBhvr>
                                        <p:cTn id="13"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Effect transition="in" filter="fade">
                                      <p:cBhvr>
                                        <p:cTn id="19" dur="1000"/>
                                        <p:tgtEl>
                                          <p:spTgt spid="24579">
                                            <p:txEl>
                                              <p:pRg st="1" end="1"/>
                                            </p:txEl>
                                          </p:spTgt>
                                        </p:tgtEl>
                                      </p:cBhvr>
                                    </p:animEffect>
                                    <p:anim calcmode="lin" valueType="num">
                                      <p:cBhvr>
                                        <p:cTn id="20"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4579">
                                            <p:txEl>
                                              <p:pRg st="2" end="2"/>
                                            </p:txEl>
                                          </p:spTgt>
                                        </p:tgtEl>
                                        <p:attrNameLst>
                                          <p:attrName>style.visibility</p:attrName>
                                        </p:attrNameLst>
                                      </p:cBhvr>
                                      <p:to>
                                        <p:strVal val="visible"/>
                                      </p:to>
                                    </p:set>
                                    <p:animEffect transition="in" filter="fade">
                                      <p:cBhvr>
                                        <p:cTn id="26" dur="1000"/>
                                        <p:tgtEl>
                                          <p:spTgt spid="24579">
                                            <p:txEl>
                                              <p:pRg st="2" end="2"/>
                                            </p:txEl>
                                          </p:spTgt>
                                        </p:tgtEl>
                                      </p:cBhvr>
                                    </p:animEffect>
                                    <p:anim calcmode="lin" valueType="num">
                                      <p:cBhvr>
                                        <p:cTn id="27"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4579">
                                            <p:txEl>
                                              <p:pRg st="3" end="3"/>
                                            </p:txEl>
                                          </p:spTgt>
                                        </p:tgtEl>
                                        <p:attrNameLst>
                                          <p:attrName>style.visibility</p:attrName>
                                        </p:attrNameLst>
                                      </p:cBhvr>
                                      <p:to>
                                        <p:strVal val="visible"/>
                                      </p:to>
                                    </p:set>
                                    <p:animEffect transition="in" filter="fade">
                                      <p:cBhvr>
                                        <p:cTn id="33" dur="1000"/>
                                        <p:tgtEl>
                                          <p:spTgt spid="24579">
                                            <p:txEl>
                                              <p:pRg st="3" end="3"/>
                                            </p:txEl>
                                          </p:spTgt>
                                        </p:tgtEl>
                                      </p:cBhvr>
                                    </p:animEffect>
                                    <p:anim calcmode="lin" valueType="num">
                                      <p:cBhvr>
                                        <p:cTn id="34"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0" y="1146175"/>
            <a:ext cx="8229600" cy="1143000"/>
          </a:xfrm>
        </p:spPr>
        <p:txBody>
          <a:bodyPr/>
          <a:lstStyle/>
          <a:p>
            <a:r>
              <a:rPr lang="tr-TR" sz="3800" dirty="0"/>
              <a:t>Bireysel özelliklere ilişkin bilgiler,</a:t>
            </a:r>
            <a:br>
              <a:rPr lang="tr-TR" sz="3800" dirty="0"/>
            </a:br>
            <a:endParaRPr lang="tr-TR" sz="3800" dirty="0"/>
          </a:p>
        </p:txBody>
      </p:sp>
      <p:sp>
        <p:nvSpPr>
          <p:cNvPr id="154627" name="Rectangle 3"/>
          <p:cNvSpPr>
            <a:spLocks noGrp="1" noChangeArrowheads="1"/>
          </p:cNvSpPr>
          <p:nvPr>
            <p:ph idx="4294967295"/>
          </p:nvPr>
        </p:nvSpPr>
        <p:spPr>
          <a:xfrm>
            <a:off x="0" y="2376488"/>
            <a:ext cx="8229600" cy="4389437"/>
          </a:xfrm>
        </p:spPr>
        <p:txBody>
          <a:bodyPr/>
          <a:lstStyle/>
          <a:p>
            <a:r>
              <a:rPr lang="tr-TR" dirty="0"/>
              <a:t>Sosyal, duygusal ve bilişsel </a:t>
            </a:r>
            <a:r>
              <a:rPr lang="tr-TR" b="1" i="1" u="sng" dirty="0">
                <a:solidFill>
                  <a:srgbClr val="FF0000"/>
                </a:solidFill>
                <a:effectLst>
                  <a:outerShdw blurRad="38100" dist="38100" dir="2700000" algn="tl">
                    <a:srgbClr val="000000">
                      <a:alpha val="43137"/>
                    </a:srgbClr>
                  </a:outerShdw>
                </a:effectLst>
              </a:rPr>
              <a:t>kontrol açısından olgunluk düzeyi,</a:t>
            </a:r>
          </a:p>
          <a:p>
            <a:r>
              <a:rPr lang="tr-TR" b="1" i="1" u="sng" dirty="0">
                <a:solidFill>
                  <a:srgbClr val="FF0000"/>
                </a:solidFill>
                <a:effectLst>
                  <a:outerShdw blurRad="38100" dist="38100" dir="2700000" algn="tl">
                    <a:srgbClr val="000000">
                      <a:alpha val="43137"/>
                    </a:srgbClr>
                  </a:outerShdw>
                </a:effectLst>
              </a:rPr>
              <a:t>Çocuğun </a:t>
            </a:r>
            <a:r>
              <a:rPr lang="tr-TR" dirty="0"/>
              <a:t>fiziksel, motor, duygusal, sosyal, bilişsel, ahlaki gelişim özellikleri ile dil </a:t>
            </a:r>
            <a:r>
              <a:rPr lang="tr-TR" b="1" i="1" u="sng" dirty="0">
                <a:solidFill>
                  <a:srgbClr val="FF0000"/>
                </a:solidFill>
                <a:effectLst>
                  <a:outerShdw blurRad="38100" dist="38100" dir="2700000" algn="tl">
                    <a:srgbClr val="000000">
                      <a:alpha val="43137"/>
                    </a:srgbClr>
                  </a:outerShdw>
                </a:effectLst>
              </a:rPr>
              <a:t>gelişimine ilişkin bilgiler,</a:t>
            </a:r>
          </a:p>
          <a:p>
            <a:r>
              <a:rPr lang="tr-TR" dirty="0"/>
              <a:t>Sosyal çalışma görevlisinin çocukla kurduğu </a:t>
            </a:r>
            <a:r>
              <a:rPr lang="tr-TR" b="1" i="1" u="sng" dirty="0">
                <a:solidFill>
                  <a:srgbClr val="FF0000"/>
                </a:solidFill>
                <a:effectLst>
                  <a:outerShdw blurRad="38100" dist="38100" dir="2700000" algn="tl">
                    <a:srgbClr val="000000">
                      <a:alpha val="43137"/>
                    </a:srgbClr>
                  </a:outerShdw>
                </a:effectLst>
              </a:rPr>
              <a:t>ilişkinin niteliğine</a:t>
            </a:r>
            <a:r>
              <a:rPr lang="tr-TR" dirty="0"/>
              <a:t> ait bilgiler</a:t>
            </a:r>
          </a:p>
          <a:p>
            <a:pPr marL="0" indent="0">
              <a:buNone/>
            </a:pPr>
            <a:endParaRPr lang="tr-TR" dirty="0"/>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fade">
                                      <p:cBhvr>
                                        <p:cTn id="7" dur="500"/>
                                        <p:tgtEl>
                                          <p:spTgt spid="1546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4627">
                                            <p:txEl>
                                              <p:pRg st="0" end="0"/>
                                            </p:txEl>
                                          </p:spTgt>
                                        </p:tgtEl>
                                        <p:attrNameLst>
                                          <p:attrName>style.visibility</p:attrName>
                                        </p:attrNameLst>
                                      </p:cBhvr>
                                      <p:to>
                                        <p:strVal val="visible"/>
                                      </p:to>
                                    </p:set>
                                    <p:animEffect transition="in" filter="fade">
                                      <p:cBhvr>
                                        <p:cTn id="12" dur="1000"/>
                                        <p:tgtEl>
                                          <p:spTgt spid="154627">
                                            <p:txEl>
                                              <p:pRg st="0" end="0"/>
                                            </p:txEl>
                                          </p:spTgt>
                                        </p:tgtEl>
                                      </p:cBhvr>
                                    </p:animEffect>
                                    <p:anim calcmode="lin" valueType="num">
                                      <p:cBhvr>
                                        <p:cTn id="13" dur="10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4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4627">
                                            <p:txEl>
                                              <p:pRg st="1" end="1"/>
                                            </p:txEl>
                                          </p:spTgt>
                                        </p:tgtEl>
                                        <p:attrNameLst>
                                          <p:attrName>style.visibility</p:attrName>
                                        </p:attrNameLst>
                                      </p:cBhvr>
                                      <p:to>
                                        <p:strVal val="visible"/>
                                      </p:to>
                                    </p:set>
                                    <p:animEffect transition="in" filter="fade">
                                      <p:cBhvr>
                                        <p:cTn id="19" dur="1000"/>
                                        <p:tgtEl>
                                          <p:spTgt spid="154627">
                                            <p:txEl>
                                              <p:pRg st="1" end="1"/>
                                            </p:txEl>
                                          </p:spTgt>
                                        </p:tgtEl>
                                      </p:cBhvr>
                                    </p:animEffect>
                                    <p:anim calcmode="lin" valueType="num">
                                      <p:cBhvr>
                                        <p:cTn id="20" dur="10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4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4627">
                                            <p:txEl>
                                              <p:pRg st="2" end="2"/>
                                            </p:txEl>
                                          </p:spTgt>
                                        </p:tgtEl>
                                        <p:attrNameLst>
                                          <p:attrName>style.visibility</p:attrName>
                                        </p:attrNameLst>
                                      </p:cBhvr>
                                      <p:to>
                                        <p:strVal val="visible"/>
                                      </p:to>
                                    </p:set>
                                    <p:animEffect transition="in" filter="fade">
                                      <p:cBhvr>
                                        <p:cTn id="26" dur="1000"/>
                                        <p:tgtEl>
                                          <p:spTgt spid="154627">
                                            <p:txEl>
                                              <p:pRg st="2" end="2"/>
                                            </p:txEl>
                                          </p:spTgt>
                                        </p:tgtEl>
                                      </p:cBhvr>
                                    </p:animEffect>
                                    <p:anim calcmode="lin" valueType="num">
                                      <p:cBhvr>
                                        <p:cTn id="27" dur="10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546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7"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0" y="1146175"/>
            <a:ext cx="8229600" cy="1143000"/>
          </a:xfrm>
        </p:spPr>
        <p:txBody>
          <a:bodyPr/>
          <a:lstStyle/>
          <a:p>
            <a:r>
              <a:rPr lang="tr-TR" sz="3800"/>
              <a:t>Çevre ve aileye ilişkin bilgiler, </a:t>
            </a:r>
            <a:br>
              <a:rPr lang="tr-TR" sz="3800"/>
            </a:br>
            <a:endParaRPr lang="tr-TR" sz="3800"/>
          </a:p>
        </p:txBody>
      </p:sp>
      <p:sp>
        <p:nvSpPr>
          <p:cNvPr id="155651" name="Rectangle 3"/>
          <p:cNvSpPr>
            <a:spLocks noGrp="1" noChangeArrowheads="1"/>
          </p:cNvSpPr>
          <p:nvPr>
            <p:ph idx="4294967295"/>
          </p:nvPr>
        </p:nvSpPr>
        <p:spPr>
          <a:xfrm>
            <a:off x="0" y="2376488"/>
            <a:ext cx="8229600" cy="4389437"/>
          </a:xfrm>
        </p:spPr>
        <p:txBody>
          <a:bodyPr/>
          <a:lstStyle/>
          <a:p>
            <a:r>
              <a:rPr lang="tr-TR" dirty="0"/>
              <a:t>Aile yapısı ve aile üyeleri hakkındaki bilgiler,</a:t>
            </a:r>
          </a:p>
          <a:p>
            <a:r>
              <a:rPr lang="tr-TR" dirty="0"/>
              <a:t>Aile içi ilişkiler, </a:t>
            </a:r>
          </a:p>
          <a:p>
            <a:r>
              <a:rPr lang="tr-TR" dirty="0"/>
              <a:t>Ailenin var ise göç öyküsü,</a:t>
            </a:r>
          </a:p>
          <a:p>
            <a:r>
              <a:rPr lang="tr-TR" dirty="0"/>
              <a:t>Ailenin </a:t>
            </a:r>
            <a:r>
              <a:rPr lang="tr-TR" dirty="0" err="1"/>
              <a:t>sosyo</a:t>
            </a:r>
            <a:r>
              <a:rPr lang="tr-TR" dirty="0"/>
              <a:t>-ekonomik durumuna ilişkin bilgiler</a:t>
            </a:r>
          </a:p>
          <a:p>
            <a:pPr>
              <a:buFont typeface="Wingdings 2" pitchFamily="18" charset="2"/>
              <a:buNone/>
            </a:pPr>
            <a:endParaRPr lang="tr-TR"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914400" y="2565400"/>
            <a:ext cx="8229600" cy="1143000"/>
          </a:xfrm>
        </p:spPr>
        <p:txBody>
          <a:bodyPr/>
          <a:lstStyle/>
          <a:p>
            <a:r>
              <a:rPr lang="tr-TR" sz="3800" dirty="0"/>
              <a:t>Okul, iş, akran ve boş zamanları değerlendirmeye ilişkin bilgiler,</a:t>
            </a:r>
            <a:br>
              <a:rPr lang="tr-TR" sz="3800" dirty="0"/>
            </a:br>
            <a:endParaRPr lang="tr-TR" sz="38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0" y="1146175"/>
            <a:ext cx="8229600" cy="1143000"/>
          </a:xfrm>
        </p:spPr>
        <p:txBody>
          <a:bodyPr/>
          <a:lstStyle/>
          <a:p>
            <a:r>
              <a:rPr lang="tr-TR"/>
              <a:t>Müdahale </a:t>
            </a:r>
          </a:p>
        </p:txBody>
      </p:sp>
      <p:sp>
        <p:nvSpPr>
          <p:cNvPr id="158723" name="Rectangle 3"/>
          <p:cNvSpPr>
            <a:spLocks noGrp="1" noChangeArrowheads="1"/>
          </p:cNvSpPr>
          <p:nvPr>
            <p:ph idx="4294967295"/>
          </p:nvPr>
        </p:nvSpPr>
        <p:spPr>
          <a:xfrm>
            <a:off x="0" y="2376488"/>
            <a:ext cx="8229600" cy="4389437"/>
          </a:xfrm>
        </p:spPr>
        <p:txBody>
          <a:bodyPr/>
          <a:lstStyle/>
          <a:p>
            <a:endParaRPr lang="tr-TR" b="1" u="sng" dirty="0"/>
          </a:p>
          <a:p>
            <a:r>
              <a:rPr lang="tr-TR" b="1" u="sng" dirty="0"/>
              <a:t>1. HEDEF;</a:t>
            </a:r>
            <a:r>
              <a:rPr lang="tr-TR" dirty="0"/>
              <a:t> </a:t>
            </a:r>
            <a:endParaRPr lang="tr-TR" b="1" u="sng" dirty="0"/>
          </a:p>
          <a:p>
            <a:r>
              <a:rPr lang="tr-TR" b="1" u="sng" dirty="0"/>
              <a:t>2. MÜRATCATÇI SİSTEM;</a:t>
            </a:r>
            <a:r>
              <a:rPr lang="tr-TR" dirty="0"/>
              <a:t> </a:t>
            </a:r>
          </a:p>
          <a:p>
            <a:r>
              <a:rPr lang="tr-TR" b="1" u="sng" dirty="0"/>
              <a:t>3. DEĞİŞİM GÖREVLİSİ;</a:t>
            </a:r>
            <a:r>
              <a:rPr lang="tr-TR" dirty="0"/>
              <a:t> </a:t>
            </a:r>
            <a:endParaRPr lang="tr-TR" b="1" u="sng" dirty="0"/>
          </a:p>
          <a:p>
            <a:r>
              <a:rPr lang="tr-TR" b="1" u="sng" dirty="0"/>
              <a:t>4. EYLEM SİSTEMİ;</a:t>
            </a:r>
            <a:r>
              <a:rPr lang="tr-TR" dirty="0"/>
              <a:t> </a:t>
            </a:r>
          </a:p>
          <a:p>
            <a:pPr>
              <a:buFont typeface="Wingdings" pitchFamily="2" charset="2"/>
              <a:buNone/>
            </a:pPr>
            <a:endParaRPr lang="tr-TR" dirty="0"/>
          </a:p>
          <a:p>
            <a:endParaRPr lang="tr-TR"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a:xfrm>
            <a:off x="0" y="1146175"/>
            <a:ext cx="8229600" cy="1143000"/>
          </a:xfrm>
        </p:spPr>
        <p:txBody>
          <a:bodyPr/>
          <a:lstStyle/>
          <a:p>
            <a:r>
              <a:rPr lang="tr-TR" b="1" u="sng"/>
              <a:t> HEDEF</a:t>
            </a:r>
            <a:endParaRPr lang="tr-TR"/>
          </a:p>
        </p:txBody>
      </p:sp>
      <p:sp>
        <p:nvSpPr>
          <p:cNvPr id="159747" name="Rectangle 3"/>
          <p:cNvSpPr>
            <a:spLocks noGrp="1" noChangeArrowheads="1"/>
          </p:cNvSpPr>
          <p:nvPr>
            <p:ph idx="4294967295"/>
          </p:nvPr>
        </p:nvSpPr>
        <p:spPr>
          <a:xfrm>
            <a:off x="0" y="2376488"/>
            <a:ext cx="8229600" cy="4389437"/>
          </a:xfrm>
        </p:spPr>
        <p:txBody>
          <a:bodyPr/>
          <a:lstStyle/>
          <a:p>
            <a:endParaRPr lang="tr-TR" b="1" u="sng" dirty="0"/>
          </a:p>
          <a:p>
            <a:r>
              <a:rPr lang="tr-TR" dirty="0"/>
              <a:t>Müdahalenin yapılacağı yer, verilecek karar ile etkilenecek ve değiştirilmeye çalışılacak </a:t>
            </a:r>
            <a:r>
              <a:rPr lang="tr-TR" b="1" i="1" u="sng" dirty="0">
                <a:solidFill>
                  <a:srgbClr val="FF0000"/>
                </a:solidFill>
                <a:effectLst>
                  <a:outerShdw blurRad="38100" dist="38100" dir="2700000" algn="tl">
                    <a:srgbClr val="000000">
                      <a:alpha val="43137"/>
                    </a:srgbClr>
                  </a:outerShdw>
                </a:effectLst>
              </a:rPr>
              <a:t>çocuk, çocuğun ailesi, akran grubu, okulu, mahallesi</a:t>
            </a:r>
          </a:p>
          <a:p>
            <a:pPr>
              <a:buFont typeface="Wingdings" pitchFamily="2" charset="2"/>
              <a:buNone/>
            </a:pPr>
            <a:endParaRPr lang="tr-TR"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0" y="1146175"/>
            <a:ext cx="8229600" cy="1143000"/>
          </a:xfrm>
        </p:spPr>
        <p:txBody>
          <a:bodyPr/>
          <a:lstStyle/>
          <a:p>
            <a:r>
              <a:rPr lang="tr-TR" b="1" u="sng"/>
              <a:t>MÜRATCATÇI SİSTEM</a:t>
            </a:r>
            <a:r>
              <a:rPr lang="tr-TR"/>
              <a:t> </a:t>
            </a:r>
          </a:p>
        </p:txBody>
      </p:sp>
      <p:sp>
        <p:nvSpPr>
          <p:cNvPr id="160771" name="Rectangle 3"/>
          <p:cNvSpPr>
            <a:spLocks noGrp="1" noChangeArrowheads="1"/>
          </p:cNvSpPr>
          <p:nvPr>
            <p:ph idx="4294967295"/>
          </p:nvPr>
        </p:nvSpPr>
        <p:spPr>
          <a:xfrm>
            <a:off x="0" y="2376488"/>
            <a:ext cx="8229600" cy="4389437"/>
          </a:xfrm>
        </p:spPr>
        <p:txBody>
          <a:bodyPr/>
          <a:lstStyle/>
          <a:p>
            <a:endParaRPr lang="tr-TR" b="1" u="sng" dirty="0"/>
          </a:p>
          <a:p>
            <a:r>
              <a:rPr lang="tr-TR" dirty="0"/>
              <a:t>Raporda bahsedilen müdahaleden </a:t>
            </a:r>
            <a:r>
              <a:rPr lang="tr-TR" b="1" i="1" u="sng" dirty="0">
                <a:solidFill>
                  <a:srgbClr val="FF0000"/>
                </a:solidFill>
                <a:effectLst>
                  <a:outerShdw blurRad="38100" dist="38100" dir="2700000" algn="tl">
                    <a:srgbClr val="000000">
                      <a:alpha val="43137"/>
                    </a:srgbClr>
                  </a:outerShdw>
                </a:effectLst>
              </a:rPr>
              <a:t>yararlanacak çocuk</a:t>
            </a:r>
            <a:r>
              <a:rPr lang="tr-TR" dirty="0"/>
              <a:t> ve çocuğun korunmasından </a:t>
            </a:r>
            <a:r>
              <a:rPr lang="tr-TR" b="1" i="1" u="sng" dirty="0">
                <a:solidFill>
                  <a:srgbClr val="FF0000"/>
                </a:solidFill>
                <a:effectLst>
                  <a:outerShdw blurRad="38100" dist="38100" dir="2700000" algn="tl">
                    <a:srgbClr val="000000">
                      <a:alpha val="43137"/>
                    </a:srgbClr>
                  </a:outerShdw>
                </a:effectLst>
              </a:rPr>
              <a:t>yararlanacak olan toplum</a:t>
            </a:r>
          </a:p>
          <a:p>
            <a:pPr>
              <a:buFont typeface="Wingdings" pitchFamily="2" charset="2"/>
              <a:buNone/>
            </a:pPr>
            <a:endParaRPr lang="tr-TR"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a:xfrm>
            <a:off x="0" y="1146175"/>
            <a:ext cx="8229600" cy="1143000"/>
          </a:xfrm>
        </p:spPr>
        <p:txBody>
          <a:bodyPr/>
          <a:lstStyle/>
          <a:p>
            <a:r>
              <a:rPr lang="tr-TR" b="1" u="sng" dirty="0"/>
              <a:t>DEĞİŞİM GÖREVLİSİ </a:t>
            </a:r>
            <a:endParaRPr lang="tr-TR" dirty="0"/>
          </a:p>
        </p:txBody>
      </p:sp>
      <p:sp>
        <p:nvSpPr>
          <p:cNvPr id="161795" name="Rectangle 3"/>
          <p:cNvSpPr>
            <a:spLocks noGrp="1" noChangeArrowheads="1"/>
          </p:cNvSpPr>
          <p:nvPr>
            <p:ph idx="4294967295"/>
          </p:nvPr>
        </p:nvSpPr>
        <p:spPr>
          <a:xfrm>
            <a:off x="0" y="2376488"/>
            <a:ext cx="8229600" cy="4389437"/>
          </a:xfrm>
        </p:spPr>
        <p:txBody>
          <a:bodyPr/>
          <a:lstStyle/>
          <a:p>
            <a:endParaRPr lang="tr-TR" b="1" u="sng" dirty="0"/>
          </a:p>
          <a:p>
            <a:r>
              <a:rPr lang="tr-TR" dirty="0"/>
              <a:t>Tedbir veya değişim kararını yerine getirerek </a:t>
            </a:r>
            <a:r>
              <a:rPr lang="tr-TR" b="1" i="1" u="sng" dirty="0">
                <a:solidFill>
                  <a:srgbClr val="FF0000"/>
                </a:solidFill>
                <a:effectLst>
                  <a:outerShdw blurRad="38100" dist="38100" dir="2700000" algn="tl">
                    <a:srgbClr val="000000">
                      <a:alpha val="43137"/>
                    </a:srgbClr>
                  </a:outerShdw>
                </a:effectLst>
              </a:rPr>
              <a:t>değişimi sağlayacak kişi</a:t>
            </a:r>
            <a:r>
              <a:rPr lang="tr-TR" dirty="0"/>
              <a:t>. </a:t>
            </a:r>
          </a:p>
          <a:p>
            <a:endParaRPr lang="tr-TR" dirty="0"/>
          </a:p>
          <a:p>
            <a:endParaRPr lang="tr-TR"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0" y="1146175"/>
            <a:ext cx="8229600" cy="1143000"/>
          </a:xfrm>
        </p:spPr>
        <p:txBody>
          <a:bodyPr/>
          <a:lstStyle/>
          <a:p>
            <a:r>
              <a:rPr lang="tr-TR" b="1" u="sng" dirty="0"/>
              <a:t>EYLEM SİSTEMİ</a:t>
            </a:r>
            <a:r>
              <a:rPr lang="tr-TR" dirty="0"/>
              <a:t> </a:t>
            </a:r>
          </a:p>
        </p:txBody>
      </p:sp>
      <p:sp>
        <p:nvSpPr>
          <p:cNvPr id="162819" name="Rectangle 3"/>
          <p:cNvSpPr>
            <a:spLocks noGrp="1" noChangeArrowheads="1"/>
          </p:cNvSpPr>
          <p:nvPr>
            <p:ph idx="4294967295"/>
          </p:nvPr>
        </p:nvSpPr>
        <p:spPr>
          <a:xfrm>
            <a:off x="0" y="2376488"/>
            <a:ext cx="8229600" cy="4389437"/>
          </a:xfrm>
        </p:spPr>
        <p:txBody>
          <a:bodyPr/>
          <a:lstStyle/>
          <a:p>
            <a:endParaRPr lang="tr-TR" b="1" u="sng" dirty="0"/>
          </a:p>
          <a:p>
            <a:r>
              <a:rPr lang="tr-TR" dirty="0"/>
              <a:t>Kişinin değişim sürecinde </a:t>
            </a:r>
            <a:r>
              <a:rPr lang="tr-TR" b="1" i="1" u="sng" dirty="0">
                <a:solidFill>
                  <a:srgbClr val="FF0000"/>
                </a:solidFill>
                <a:effectLst>
                  <a:outerShdw blurRad="38100" dist="38100" dir="2700000" algn="tl">
                    <a:srgbClr val="000000">
                      <a:alpha val="43137"/>
                    </a:srgbClr>
                  </a:outerShdw>
                </a:effectLst>
              </a:rPr>
              <a:t>yapılması gerekenler </a:t>
            </a:r>
            <a:r>
              <a:rPr lang="tr-TR" dirty="0"/>
              <a:t>ve </a:t>
            </a:r>
            <a:r>
              <a:rPr lang="tr-TR" b="1" i="1" u="sng" dirty="0">
                <a:solidFill>
                  <a:srgbClr val="FF0000"/>
                </a:solidFill>
                <a:effectLst>
                  <a:outerShdw blurRad="38100" dist="38100" dir="2700000" algn="tl">
                    <a:srgbClr val="000000">
                      <a:alpha val="43137"/>
                    </a:srgbClr>
                  </a:outerShdw>
                </a:effectLst>
              </a:rPr>
              <a:t>yardım alınacak kişi ve kurumlar </a:t>
            </a:r>
            <a:r>
              <a:rPr lang="tr-TR" dirty="0"/>
              <a:t>(ASPB, madde tedavi merkezi, aile danışma merkezi, okul vd.)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5"/>
          <p:cNvSpPr>
            <a:spLocks noGrp="1"/>
          </p:cNvSpPr>
          <p:nvPr>
            <p:ph type="ctrTitle" idx="4294967295"/>
          </p:nvPr>
        </p:nvSpPr>
        <p:spPr>
          <a:xfrm>
            <a:off x="0" y="2130425"/>
            <a:ext cx="7772400" cy="1470025"/>
          </a:xfrm>
        </p:spPr>
        <p:txBody>
          <a:bodyPr>
            <a:normAutofit fontScale="90000"/>
          </a:bodyPr>
          <a:lstStyle/>
          <a:p>
            <a:pPr fontAlgn="auto">
              <a:spcAft>
                <a:spcPts val="0"/>
              </a:spcAft>
              <a:defRPr/>
            </a:pPr>
            <a:r>
              <a:rPr lang="tr-TR" sz="6000" kern="10" dirty="0">
                <a:ln w="9525">
                  <a:solidFill>
                    <a:srgbClr val="000000"/>
                  </a:solidFill>
                  <a:round/>
                  <a:headEnd/>
                  <a:tailEnd/>
                </a:ln>
                <a:latin typeface="Arial Black"/>
              </a:rPr>
              <a:t>ZOR” diye adlandırılan çocuk ve gençler</a:t>
            </a:r>
            <a:endParaRPr lang="tr-T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a:xfrm>
            <a:off x="1371600" y="835025"/>
            <a:ext cx="7772400" cy="865188"/>
          </a:xfrm>
        </p:spPr>
        <p:txBody>
          <a:bodyPr/>
          <a:lstStyle/>
          <a:p>
            <a:pPr marL="342900" indent="-342900">
              <a:lnSpc>
                <a:spcPct val="60000"/>
              </a:lnSpc>
              <a:spcBef>
                <a:spcPct val="20000"/>
              </a:spcBef>
            </a:pPr>
            <a:r>
              <a:rPr lang="tr-TR" sz="3000" b="1" dirty="0"/>
              <a:t>RİSKLİ DAVRANIŞLAR </a:t>
            </a:r>
          </a:p>
        </p:txBody>
      </p:sp>
      <p:sp>
        <p:nvSpPr>
          <p:cNvPr id="164868" name="Rectangle 3"/>
          <p:cNvSpPr>
            <a:spLocks noGrp="1" noChangeArrowheads="1"/>
          </p:cNvSpPr>
          <p:nvPr>
            <p:ph idx="4294967295"/>
          </p:nvPr>
        </p:nvSpPr>
        <p:spPr>
          <a:xfrm>
            <a:off x="0" y="1700213"/>
            <a:ext cx="7975600" cy="4465637"/>
          </a:xfrm>
        </p:spPr>
        <p:txBody>
          <a:bodyPr/>
          <a:lstStyle/>
          <a:p>
            <a:pPr>
              <a:lnSpc>
                <a:spcPct val="60000"/>
              </a:lnSpc>
            </a:pPr>
            <a:r>
              <a:rPr lang="tr-TR" sz="3000" dirty="0"/>
              <a:t>Şiddet eğilimi</a:t>
            </a:r>
          </a:p>
          <a:p>
            <a:pPr>
              <a:lnSpc>
                <a:spcPct val="60000"/>
              </a:lnSpc>
            </a:pPr>
            <a:r>
              <a:rPr lang="tr-TR" sz="3000" dirty="0"/>
              <a:t>Sık sık kavga etme</a:t>
            </a:r>
          </a:p>
          <a:p>
            <a:pPr>
              <a:lnSpc>
                <a:spcPct val="60000"/>
              </a:lnSpc>
            </a:pPr>
            <a:r>
              <a:rPr lang="tr-TR" sz="3000" dirty="0"/>
              <a:t>Madde veya alkol kullanımı</a:t>
            </a:r>
          </a:p>
          <a:p>
            <a:pPr>
              <a:lnSpc>
                <a:spcPct val="60000"/>
              </a:lnSpc>
            </a:pPr>
            <a:r>
              <a:rPr lang="tr-TR" sz="3000" dirty="0"/>
              <a:t>Evden kaçma</a:t>
            </a:r>
          </a:p>
          <a:p>
            <a:pPr>
              <a:lnSpc>
                <a:spcPct val="60000"/>
              </a:lnSpc>
            </a:pPr>
            <a:r>
              <a:rPr lang="tr-TR" sz="3000" dirty="0"/>
              <a:t>Okuldan kaçma</a:t>
            </a:r>
          </a:p>
          <a:p>
            <a:pPr>
              <a:lnSpc>
                <a:spcPct val="60000"/>
              </a:lnSpc>
            </a:pPr>
            <a:r>
              <a:rPr lang="tr-TR" sz="3000" dirty="0"/>
              <a:t>Kendine zarar verme</a:t>
            </a:r>
          </a:p>
          <a:p>
            <a:pPr>
              <a:lnSpc>
                <a:spcPct val="60000"/>
              </a:lnSpc>
            </a:pPr>
            <a:r>
              <a:rPr lang="tr-TR" sz="3000" dirty="0"/>
              <a:t>Sokakta çalışma</a:t>
            </a:r>
          </a:p>
          <a:p>
            <a:pPr>
              <a:lnSpc>
                <a:spcPct val="60000"/>
              </a:lnSpc>
            </a:pPr>
            <a:r>
              <a:rPr lang="tr-TR" sz="3000" dirty="0"/>
              <a:t>Riskli cinsel davranış</a:t>
            </a:r>
          </a:p>
          <a:p>
            <a:pPr>
              <a:lnSpc>
                <a:spcPct val="60000"/>
              </a:lnSpc>
            </a:pPr>
            <a:r>
              <a:rPr lang="tr-TR" sz="3000" dirty="0"/>
              <a:t>Davranış sorunları</a:t>
            </a:r>
          </a:p>
          <a:p>
            <a:pPr algn="ctr">
              <a:lnSpc>
                <a:spcPct val="60000"/>
              </a:lnSpc>
              <a:buFontTx/>
              <a:buNone/>
            </a:pPr>
            <a:endParaRPr lang="tr-TR" sz="3000" b="1" dirty="0"/>
          </a:p>
          <a:p>
            <a:pPr algn="ctr">
              <a:lnSpc>
                <a:spcPct val="60000"/>
              </a:lnSpc>
              <a:buFontTx/>
              <a:buNone/>
            </a:pPr>
            <a:r>
              <a:rPr lang="tr-TR" sz="3000" b="1" dirty="0"/>
              <a:t>Bu davranışlardan bir yada birden fazlası bir arada olabilir.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fade">
                                      <p:cBhvr>
                                        <p:cTn id="7" dur="500"/>
                                        <p:tgtEl>
                                          <p:spTgt spid="1648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4868">
                                            <p:txEl>
                                              <p:pRg st="0" end="0"/>
                                            </p:txEl>
                                          </p:spTgt>
                                        </p:tgtEl>
                                        <p:attrNameLst>
                                          <p:attrName>style.visibility</p:attrName>
                                        </p:attrNameLst>
                                      </p:cBhvr>
                                      <p:to>
                                        <p:strVal val="visible"/>
                                      </p:to>
                                    </p:set>
                                    <p:animEffect transition="in" filter="fade">
                                      <p:cBhvr>
                                        <p:cTn id="12" dur="1000"/>
                                        <p:tgtEl>
                                          <p:spTgt spid="164868">
                                            <p:txEl>
                                              <p:pRg st="0" end="0"/>
                                            </p:txEl>
                                          </p:spTgt>
                                        </p:tgtEl>
                                      </p:cBhvr>
                                    </p:animEffect>
                                    <p:anim calcmode="lin" valueType="num">
                                      <p:cBhvr>
                                        <p:cTn id="13" dur="1000" fill="hold"/>
                                        <p:tgtEl>
                                          <p:spTgt spid="16486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48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4868">
                                            <p:txEl>
                                              <p:pRg st="1" end="1"/>
                                            </p:txEl>
                                          </p:spTgt>
                                        </p:tgtEl>
                                        <p:attrNameLst>
                                          <p:attrName>style.visibility</p:attrName>
                                        </p:attrNameLst>
                                      </p:cBhvr>
                                      <p:to>
                                        <p:strVal val="visible"/>
                                      </p:to>
                                    </p:set>
                                    <p:animEffect transition="in" filter="fade">
                                      <p:cBhvr>
                                        <p:cTn id="19" dur="1000"/>
                                        <p:tgtEl>
                                          <p:spTgt spid="164868">
                                            <p:txEl>
                                              <p:pRg st="1" end="1"/>
                                            </p:txEl>
                                          </p:spTgt>
                                        </p:tgtEl>
                                      </p:cBhvr>
                                    </p:animEffect>
                                    <p:anim calcmode="lin" valueType="num">
                                      <p:cBhvr>
                                        <p:cTn id="20" dur="1000" fill="hold"/>
                                        <p:tgtEl>
                                          <p:spTgt spid="16486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486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4868">
                                            <p:txEl>
                                              <p:pRg st="2" end="2"/>
                                            </p:txEl>
                                          </p:spTgt>
                                        </p:tgtEl>
                                        <p:attrNameLst>
                                          <p:attrName>style.visibility</p:attrName>
                                        </p:attrNameLst>
                                      </p:cBhvr>
                                      <p:to>
                                        <p:strVal val="visible"/>
                                      </p:to>
                                    </p:set>
                                    <p:animEffect transition="in" filter="fade">
                                      <p:cBhvr>
                                        <p:cTn id="26" dur="1000"/>
                                        <p:tgtEl>
                                          <p:spTgt spid="164868">
                                            <p:txEl>
                                              <p:pRg st="2" end="2"/>
                                            </p:txEl>
                                          </p:spTgt>
                                        </p:tgtEl>
                                      </p:cBhvr>
                                    </p:animEffect>
                                    <p:anim calcmode="lin" valueType="num">
                                      <p:cBhvr>
                                        <p:cTn id="27" dur="1000" fill="hold"/>
                                        <p:tgtEl>
                                          <p:spTgt spid="16486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6486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4868">
                                            <p:txEl>
                                              <p:pRg st="3" end="3"/>
                                            </p:txEl>
                                          </p:spTgt>
                                        </p:tgtEl>
                                        <p:attrNameLst>
                                          <p:attrName>style.visibility</p:attrName>
                                        </p:attrNameLst>
                                      </p:cBhvr>
                                      <p:to>
                                        <p:strVal val="visible"/>
                                      </p:to>
                                    </p:set>
                                    <p:animEffect transition="in" filter="fade">
                                      <p:cBhvr>
                                        <p:cTn id="33" dur="1000"/>
                                        <p:tgtEl>
                                          <p:spTgt spid="164868">
                                            <p:txEl>
                                              <p:pRg st="3" end="3"/>
                                            </p:txEl>
                                          </p:spTgt>
                                        </p:tgtEl>
                                      </p:cBhvr>
                                    </p:animEffect>
                                    <p:anim calcmode="lin" valueType="num">
                                      <p:cBhvr>
                                        <p:cTn id="34" dur="1000" fill="hold"/>
                                        <p:tgtEl>
                                          <p:spTgt spid="16486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6486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4868">
                                            <p:txEl>
                                              <p:pRg st="4" end="4"/>
                                            </p:txEl>
                                          </p:spTgt>
                                        </p:tgtEl>
                                        <p:attrNameLst>
                                          <p:attrName>style.visibility</p:attrName>
                                        </p:attrNameLst>
                                      </p:cBhvr>
                                      <p:to>
                                        <p:strVal val="visible"/>
                                      </p:to>
                                    </p:set>
                                    <p:animEffect transition="in" filter="fade">
                                      <p:cBhvr>
                                        <p:cTn id="40" dur="1000"/>
                                        <p:tgtEl>
                                          <p:spTgt spid="164868">
                                            <p:txEl>
                                              <p:pRg st="4" end="4"/>
                                            </p:txEl>
                                          </p:spTgt>
                                        </p:tgtEl>
                                      </p:cBhvr>
                                    </p:animEffect>
                                    <p:anim calcmode="lin" valueType="num">
                                      <p:cBhvr>
                                        <p:cTn id="41" dur="1000" fill="hold"/>
                                        <p:tgtEl>
                                          <p:spTgt spid="164868">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6486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4868">
                                            <p:txEl>
                                              <p:pRg st="5" end="5"/>
                                            </p:txEl>
                                          </p:spTgt>
                                        </p:tgtEl>
                                        <p:attrNameLst>
                                          <p:attrName>style.visibility</p:attrName>
                                        </p:attrNameLst>
                                      </p:cBhvr>
                                      <p:to>
                                        <p:strVal val="visible"/>
                                      </p:to>
                                    </p:set>
                                    <p:animEffect transition="in" filter="fade">
                                      <p:cBhvr>
                                        <p:cTn id="47" dur="1000"/>
                                        <p:tgtEl>
                                          <p:spTgt spid="164868">
                                            <p:txEl>
                                              <p:pRg st="5" end="5"/>
                                            </p:txEl>
                                          </p:spTgt>
                                        </p:tgtEl>
                                      </p:cBhvr>
                                    </p:animEffect>
                                    <p:anim calcmode="lin" valueType="num">
                                      <p:cBhvr>
                                        <p:cTn id="48" dur="1000" fill="hold"/>
                                        <p:tgtEl>
                                          <p:spTgt spid="164868">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6486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4868">
                                            <p:txEl>
                                              <p:pRg st="6" end="6"/>
                                            </p:txEl>
                                          </p:spTgt>
                                        </p:tgtEl>
                                        <p:attrNameLst>
                                          <p:attrName>style.visibility</p:attrName>
                                        </p:attrNameLst>
                                      </p:cBhvr>
                                      <p:to>
                                        <p:strVal val="visible"/>
                                      </p:to>
                                    </p:set>
                                    <p:animEffect transition="in" filter="fade">
                                      <p:cBhvr>
                                        <p:cTn id="54" dur="1000"/>
                                        <p:tgtEl>
                                          <p:spTgt spid="164868">
                                            <p:txEl>
                                              <p:pRg st="6" end="6"/>
                                            </p:txEl>
                                          </p:spTgt>
                                        </p:tgtEl>
                                      </p:cBhvr>
                                    </p:animEffect>
                                    <p:anim calcmode="lin" valueType="num">
                                      <p:cBhvr>
                                        <p:cTn id="55" dur="1000" fill="hold"/>
                                        <p:tgtEl>
                                          <p:spTgt spid="164868">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6486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64868">
                                            <p:txEl>
                                              <p:pRg st="7" end="7"/>
                                            </p:txEl>
                                          </p:spTgt>
                                        </p:tgtEl>
                                        <p:attrNameLst>
                                          <p:attrName>style.visibility</p:attrName>
                                        </p:attrNameLst>
                                      </p:cBhvr>
                                      <p:to>
                                        <p:strVal val="visible"/>
                                      </p:to>
                                    </p:set>
                                    <p:animEffect transition="in" filter="fade">
                                      <p:cBhvr>
                                        <p:cTn id="61" dur="1000"/>
                                        <p:tgtEl>
                                          <p:spTgt spid="164868">
                                            <p:txEl>
                                              <p:pRg st="7" end="7"/>
                                            </p:txEl>
                                          </p:spTgt>
                                        </p:tgtEl>
                                      </p:cBhvr>
                                    </p:animEffect>
                                    <p:anim calcmode="lin" valueType="num">
                                      <p:cBhvr>
                                        <p:cTn id="62" dur="1000" fill="hold"/>
                                        <p:tgtEl>
                                          <p:spTgt spid="164868">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6486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4868">
                                            <p:txEl>
                                              <p:pRg st="8" end="8"/>
                                            </p:txEl>
                                          </p:spTgt>
                                        </p:tgtEl>
                                        <p:attrNameLst>
                                          <p:attrName>style.visibility</p:attrName>
                                        </p:attrNameLst>
                                      </p:cBhvr>
                                      <p:to>
                                        <p:strVal val="visible"/>
                                      </p:to>
                                    </p:set>
                                    <p:animEffect transition="in" filter="fade">
                                      <p:cBhvr>
                                        <p:cTn id="68" dur="1000"/>
                                        <p:tgtEl>
                                          <p:spTgt spid="164868">
                                            <p:txEl>
                                              <p:pRg st="8" end="8"/>
                                            </p:txEl>
                                          </p:spTgt>
                                        </p:tgtEl>
                                      </p:cBhvr>
                                    </p:animEffect>
                                    <p:anim calcmode="lin" valueType="num">
                                      <p:cBhvr>
                                        <p:cTn id="69" dur="1000" fill="hold"/>
                                        <p:tgtEl>
                                          <p:spTgt spid="164868">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16486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64868">
                                            <p:txEl>
                                              <p:pRg st="10" end="10"/>
                                            </p:txEl>
                                          </p:spTgt>
                                        </p:tgtEl>
                                        <p:attrNameLst>
                                          <p:attrName>style.visibility</p:attrName>
                                        </p:attrNameLst>
                                      </p:cBhvr>
                                      <p:to>
                                        <p:strVal val="visible"/>
                                      </p:to>
                                    </p:set>
                                    <p:animEffect transition="in" filter="fade">
                                      <p:cBhvr>
                                        <p:cTn id="75" dur="1000"/>
                                        <p:tgtEl>
                                          <p:spTgt spid="164868">
                                            <p:txEl>
                                              <p:pRg st="10" end="10"/>
                                            </p:txEl>
                                          </p:spTgt>
                                        </p:tgtEl>
                                      </p:cBhvr>
                                    </p:animEffect>
                                    <p:anim calcmode="lin" valueType="num">
                                      <p:cBhvr>
                                        <p:cTn id="76" dur="1000" fill="hold"/>
                                        <p:tgtEl>
                                          <p:spTgt spid="164868">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16486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16486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2"/>
          <p:cNvSpPr txBox="1">
            <a:spLocks noChangeArrowheads="1"/>
          </p:cNvSpPr>
          <p:nvPr/>
        </p:nvSpPr>
        <p:spPr bwMode="auto">
          <a:xfrm rot="16200000">
            <a:off x="-576217" y="3722296"/>
            <a:ext cx="41117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3200" dirty="0">
                <a:solidFill>
                  <a:schemeClr val="accent1">
                    <a:lumMod val="75000"/>
                  </a:schemeClr>
                </a:solidFill>
              </a:rPr>
              <a:t>Kimler Hakkında verilir?</a:t>
            </a:r>
            <a:endParaRPr lang="tr-TR" dirty="0">
              <a:solidFill>
                <a:schemeClr val="accent1">
                  <a:lumMod val="75000"/>
                </a:schemeClr>
              </a:solidFill>
            </a:endParaRPr>
          </a:p>
        </p:txBody>
      </p:sp>
      <p:graphicFrame>
        <p:nvGraphicFramePr>
          <p:cNvPr id="4" name="Diagram 4"/>
          <p:cNvGraphicFramePr>
            <a:graphicFrameLocks/>
          </p:cNvGraphicFramePr>
          <p:nvPr>
            <p:extLst>
              <p:ext uri="{D42A27DB-BD31-4B8C-83A1-F6EECF244321}">
                <p14:modId xmlns:p14="http://schemas.microsoft.com/office/powerpoint/2010/main" val="1717168341"/>
              </p:ext>
            </p:extLst>
          </p:nvPr>
        </p:nvGraphicFramePr>
        <p:xfrm>
          <a:off x="2743200" y="1143000"/>
          <a:ext cx="5177711" cy="5365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ChangeArrowheads="1"/>
          </p:cNvSpPr>
          <p:nvPr/>
        </p:nvSpPr>
        <p:spPr bwMode="auto">
          <a:xfrm>
            <a:off x="609600" y="1244600"/>
            <a:ext cx="791051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tr-TR" b="1" u="sng" dirty="0">
                <a:latin typeface="Trebuchet MS" pitchFamily="34" charset="0"/>
              </a:rPr>
              <a:t>Okuldan Kaçma:</a:t>
            </a:r>
          </a:p>
          <a:p>
            <a:pPr marL="742950" lvl="1" indent="-285750">
              <a:spcBef>
                <a:spcPct val="20000"/>
              </a:spcBef>
              <a:buFontTx/>
              <a:buChar char="–"/>
            </a:pPr>
            <a:r>
              <a:rPr lang="tr-TR" dirty="0">
                <a:latin typeface="Trebuchet MS" pitchFamily="34" charset="0"/>
              </a:rPr>
              <a:t>Okuldan kaçma bir yaşam tarzıdır</a:t>
            </a:r>
          </a:p>
          <a:p>
            <a:pPr marL="742950" lvl="1" indent="-285750">
              <a:spcBef>
                <a:spcPct val="20000"/>
              </a:spcBef>
              <a:buFontTx/>
              <a:buChar char="–"/>
            </a:pPr>
            <a:r>
              <a:rPr lang="tr-TR" dirty="0">
                <a:latin typeface="Trebuchet MS" pitchFamily="34" charset="0"/>
              </a:rPr>
              <a:t>Tek başına riski ifade etmez. </a:t>
            </a:r>
          </a:p>
          <a:p>
            <a:pPr marL="742950" lvl="1" indent="-285750">
              <a:spcBef>
                <a:spcPct val="20000"/>
              </a:spcBef>
              <a:buFontTx/>
              <a:buChar char="–"/>
            </a:pPr>
            <a:r>
              <a:rPr lang="tr-TR" dirty="0">
                <a:latin typeface="Trebuchet MS" pitchFamily="34" charset="0"/>
              </a:rPr>
              <a:t>Düzenli olarak okuldan kaçarlar</a:t>
            </a:r>
          </a:p>
          <a:p>
            <a:pPr marL="742950" lvl="1" indent="-285750">
              <a:spcBef>
                <a:spcPct val="20000"/>
              </a:spcBef>
              <a:buFontTx/>
              <a:buChar char="–"/>
            </a:pPr>
            <a:r>
              <a:rPr lang="tr-TR" dirty="0">
                <a:latin typeface="Trebuchet MS" pitchFamily="34" charset="0"/>
              </a:rPr>
              <a:t>Okumayı reddetme vardır</a:t>
            </a:r>
          </a:p>
          <a:p>
            <a:pPr marL="742950" lvl="1" indent="-285750">
              <a:spcBef>
                <a:spcPct val="20000"/>
              </a:spcBef>
              <a:buFontTx/>
              <a:buChar char="–"/>
            </a:pPr>
            <a:r>
              <a:rPr lang="tr-TR" dirty="0">
                <a:latin typeface="Trebuchet MS" pitchFamily="34" charset="0"/>
              </a:rPr>
              <a:t>Devamsızlığı önemli boyutlardadır</a:t>
            </a:r>
          </a:p>
          <a:p>
            <a:pPr marL="742950" lvl="1" indent="-285750">
              <a:spcBef>
                <a:spcPct val="20000"/>
              </a:spcBef>
              <a:buFontTx/>
              <a:buChar char="–"/>
            </a:pPr>
            <a:r>
              <a:rPr lang="tr-TR" dirty="0">
                <a:latin typeface="Trebuchet MS" pitchFamily="34" charset="0"/>
              </a:rPr>
              <a:t>Okul başarısı düşüktür</a:t>
            </a:r>
          </a:p>
          <a:p>
            <a:pPr marL="342900" indent="-342900">
              <a:spcBef>
                <a:spcPct val="20000"/>
              </a:spcBef>
              <a:buFontTx/>
              <a:buChar char="•"/>
            </a:pPr>
            <a:endParaRPr lang="tr-TR" b="1" u="sng" dirty="0">
              <a:latin typeface="Trebuchet MS" pitchFamily="34" charset="0"/>
            </a:endParaRPr>
          </a:p>
          <a:p>
            <a:pPr marL="342900" indent="-342900">
              <a:spcBef>
                <a:spcPct val="20000"/>
              </a:spcBef>
            </a:pPr>
            <a:r>
              <a:rPr lang="tr-TR" b="1" u="sng" dirty="0">
                <a:latin typeface="Trebuchet MS" pitchFamily="34" charset="0"/>
              </a:rPr>
              <a:t>Evden Kaçma:</a:t>
            </a:r>
          </a:p>
          <a:p>
            <a:pPr marL="742950" lvl="1" indent="-285750">
              <a:spcBef>
                <a:spcPct val="20000"/>
              </a:spcBef>
              <a:buFontTx/>
              <a:buChar char="–"/>
            </a:pPr>
            <a:r>
              <a:rPr lang="tr-TR" dirty="0">
                <a:latin typeface="Trebuchet MS" pitchFamily="34" charset="0"/>
              </a:rPr>
              <a:t>Son bir yıl içerisinde en az bir geceyi, evde bir sorunu takiben ailesinin haberi olmadan başka bir yerde veya sokakta geçirenler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5891"/>
                                        </p:tgtEl>
                                        <p:attrNameLst>
                                          <p:attrName>style.visibility</p:attrName>
                                        </p:attrNameLst>
                                      </p:cBhvr>
                                      <p:to>
                                        <p:strVal val="visible"/>
                                      </p:to>
                                    </p:set>
                                    <p:animEffect transition="in" filter="fade">
                                      <p:cBhvr>
                                        <p:cTn id="7" dur="1000"/>
                                        <p:tgtEl>
                                          <p:spTgt spid="165891"/>
                                        </p:tgtEl>
                                      </p:cBhvr>
                                    </p:animEffect>
                                    <p:anim calcmode="lin" valueType="num">
                                      <p:cBhvr>
                                        <p:cTn id="8" dur="1000" fill="hold"/>
                                        <p:tgtEl>
                                          <p:spTgt spid="165891"/>
                                        </p:tgtEl>
                                        <p:attrNameLst>
                                          <p:attrName>ppt_x</p:attrName>
                                        </p:attrNameLst>
                                      </p:cBhvr>
                                      <p:tavLst>
                                        <p:tav tm="0">
                                          <p:val>
                                            <p:strVal val="#ppt_x"/>
                                          </p:val>
                                        </p:tav>
                                        <p:tav tm="100000">
                                          <p:val>
                                            <p:strVal val="#ppt_x"/>
                                          </p:val>
                                        </p:tav>
                                      </p:tavLst>
                                    </p:anim>
                                    <p:anim calcmode="lin" valueType="num">
                                      <p:cBhvr>
                                        <p:cTn id="9" dur="1000" fill="hold"/>
                                        <p:tgtEl>
                                          <p:spTgt spid="1658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a:xfrm>
            <a:off x="8382000" y="6819900"/>
            <a:ext cx="7620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D78D93-119B-4B09-A211-4A5C82924074}" type="slidenum">
              <a:rPr lang="tr-TR">
                <a:solidFill>
                  <a:srgbClr val="D1EAEE"/>
                </a:solidFill>
              </a:rPr>
              <a:pPr eaLnBrk="1" hangingPunct="1"/>
              <a:t>131</a:t>
            </a:fld>
            <a:endParaRPr lang="tr-TR">
              <a:solidFill>
                <a:srgbClr val="D1EAEE"/>
              </a:solidFill>
            </a:endParaRPr>
          </a:p>
        </p:txBody>
      </p:sp>
      <p:sp>
        <p:nvSpPr>
          <p:cNvPr id="166914" name="Rectangle 2"/>
          <p:cNvSpPr>
            <a:spLocks noGrp="1" noChangeArrowheads="1"/>
          </p:cNvSpPr>
          <p:nvPr>
            <p:ph type="subTitle" idx="4294967295"/>
          </p:nvPr>
        </p:nvSpPr>
        <p:spPr>
          <a:xfrm>
            <a:off x="900113" y="1371600"/>
            <a:ext cx="8243887" cy="5184775"/>
          </a:xfrm>
        </p:spPr>
        <p:txBody>
          <a:bodyPr/>
          <a:lstStyle/>
          <a:p>
            <a:pPr marR="0" algn="l">
              <a:lnSpc>
                <a:spcPct val="90000"/>
              </a:lnSpc>
            </a:pPr>
            <a:r>
              <a:rPr lang="tr-TR" u="sng" dirty="0"/>
              <a:t>Sigara, alkol ve madde kullanımı</a:t>
            </a:r>
          </a:p>
          <a:p>
            <a:pPr lvl="1" algn="l">
              <a:lnSpc>
                <a:spcPct val="90000"/>
              </a:lnSpc>
              <a:buFontTx/>
              <a:buChar char="–"/>
            </a:pPr>
            <a:r>
              <a:rPr lang="tr-TR" dirty="0"/>
              <a:t>Günde en az bir sigara içen  veya…</a:t>
            </a:r>
          </a:p>
          <a:p>
            <a:pPr lvl="1" algn="l">
              <a:lnSpc>
                <a:spcPct val="90000"/>
              </a:lnSpc>
              <a:buFontTx/>
              <a:buChar char="–"/>
            </a:pPr>
            <a:r>
              <a:rPr lang="tr-TR" dirty="0"/>
              <a:t>Son bir ay içinde 3 veya daha fazla gün alkol alan veya… </a:t>
            </a:r>
          </a:p>
          <a:p>
            <a:pPr lvl="1" algn="l">
              <a:lnSpc>
                <a:spcPct val="90000"/>
              </a:lnSpc>
              <a:buFontTx/>
              <a:buChar char="–"/>
            </a:pPr>
            <a:r>
              <a:rPr lang="tr-TR" dirty="0"/>
              <a:t>Bir kez diğer uyuşturucu veya uyarıcıları kullananlar  </a:t>
            </a:r>
          </a:p>
          <a:p>
            <a:pPr lvl="1" algn="l">
              <a:lnSpc>
                <a:spcPct val="90000"/>
              </a:lnSpc>
              <a:buFont typeface="Wingdings" pitchFamily="2" charset="2"/>
              <a:buNone/>
            </a:pPr>
            <a:endParaRPr lang="tr-TR" dirty="0"/>
          </a:p>
          <a:p>
            <a:pPr marR="0" algn="l">
              <a:lnSpc>
                <a:spcPct val="90000"/>
              </a:lnSpc>
            </a:pPr>
            <a:r>
              <a:rPr lang="tr-TR" u="sng" dirty="0"/>
              <a:t>Sokakta Çalışma:</a:t>
            </a:r>
          </a:p>
          <a:p>
            <a:pPr lvl="1" algn="l">
              <a:lnSpc>
                <a:spcPct val="90000"/>
              </a:lnSpc>
              <a:buFontTx/>
              <a:buChar char="–"/>
            </a:pPr>
            <a:r>
              <a:rPr lang="tr-TR" dirty="0"/>
              <a:t>Son bir ay içinde en az bir gün sokakta çalışan veya bir şeyler satanlardır</a:t>
            </a:r>
          </a:p>
          <a:p>
            <a:pPr lvl="1" algn="l">
              <a:lnSpc>
                <a:spcPct val="90000"/>
              </a:lnSpc>
              <a:buFontTx/>
              <a:buChar char="–"/>
            </a:pPr>
            <a:r>
              <a:rPr lang="tr-TR" dirty="0"/>
              <a:t>Çalışmanın ailesinden haberli veya habersiz olması fark etmez.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914">
                                            <p:txEl>
                                              <p:pRg st="0" end="0"/>
                                            </p:txEl>
                                          </p:spTgt>
                                        </p:tgtEl>
                                        <p:attrNameLst>
                                          <p:attrName>style.visibility</p:attrName>
                                        </p:attrNameLst>
                                      </p:cBhvr>
                                      <p:to>
                                        <p:strVal val="visible"/>
                                      </p:to>
                                    </p:set>
                                    <p:animEffect transition="in" filter="fade">
                                      <p:cBhvr>
                                        <p:cTn id="7" dur="1000"/>
                                        <p:tgtEl>
                                          <p:spTgt spid="166914">
                                            <p:txEl>
                                              <p:pRg st="0" end="0"/>
                                            </p:txEl>
                                          </p:spTgt>
                                        </p:tgtEl>
                                      </p:cBhvr>
                                    </p:animEffect>
                                    <p:anim calcmode="lin" valueType="num">
                                      <p:cBhvr>
                                        <p:cTn id="8" dur="1000" fill="hold"/>
                                        <p:tgtEl>
                                          <p:spTgt spid="1669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69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6914">
                                            <p:txEl>
                                              <p:pRg st="1" end="1"/>
                                            </p:txEl>
                                          </p:spTgt>
                                        </p:tgtEl>
                                        <p:attrNameLst>
                                          <p:attrName>style.visibility</p:attrName>
                                        </p:attrNameLst>
                                      </p:cBhvr>
                                      <p:to>
                                        <p:strVal val="visible"/>
                                      </p:to>
                                    </p:set>
                                    <p:animEffect transition="in" filter="fade">
                                      <p:cBhvr>
                                        <p:cTn id="12" dur="1000"/>
                                        <p:tgtEl>
                                          <p:spTgt spid="166914">
                                            <p:txEl>
                                              <p:pRg st="1" end="1"/>
                                            </p:txEl>
                                          </p:spTgt>
                                        </p:tgtEl>
                                      </p:cBhvr>
                                    </p:animEffect>
                                    <p:anim calcmode="lin" valueType="num">
                                      <p:cBhvr>
                                        <p:cTn id="13" dur="1000" fill="hold"/>
                                        <p:tgtEl>
                                          <p:spTgt spid="1669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691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6914">
                                            <p:txEl>
                                              <p:pRg st="2" end="2"/>
                                            </p:txEl>
                                          </p:spTgt>
                                        </p:tgtEl>
                                        <p:attrNameLst>
                                          <p:attrName>style.visibility</p:attrName>
                                        </p:attrNameLst>
                                      </p:cBhvr>
                                      <p:to>
                                        <p:strVal val="visible"/>
                                      </p:to>
                                    </p:set>
                                    <p:animEffect transition="in" filter="fade">
                                      <p:cBhvr>
                                        <p:cTn id="17" dur="1000"/>
                                        <p:tgtEl>
                                          <p:spTgt spid="166914">
                                            <p:txEl>
                                              <p:pRg st="2" end="2"/>
                                            </p:txEl>
                                          </p:spTgt>
                                        </p:tgtEl>
                                      </p:cBhvr>
                                    </p:animEffect>
                                    <p:anim calcmode="lin" valueType="num">
                                      <p:cBhvr>
                                        <p:cTn id="18" dur="1000" fill="hold"/>
                                        <p:tgtEl>
                                          <p:spTgt spid="1669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691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6914">
                                            <p:txEl>
                                              <p:pRg st="3" end="3"/>
                                            </p:txEl>
                                          </p:spTgt>
                                        </p:tgtEl>
                                        <p:attrNameLst>
                                          <p:attrName>style.visibility</p:attrName>
                                        </p:attrNameLst>
                                      </p:cBhvr>
                                      <p:to>
                                        <p:strVal val="visible"/>
                                      </p:to>
                                    </p:set>
                                    <p:animEffect transition="in" filter="fade">
                                      <p:cBhvr>
                                        <p:cTn id="22" dur="1000"/>
                                        <p:tgtEl>
                                          <p:spTgt spid="166914">
                                            <p:txEl>
                                              <p:pRg st="3" end="3"/>
                                            </p:txEl>
                                          </p:spTgt>
                                        </p:tgtEl>
                                      </p:cBhvr>
                                    </p:animEffect>
                                    <p:anim calcmode="lin" valueType="num">
                                      <p:cBhvr>
                                        <p:cTn id="23" dur="1000" fill="hold"/>
                                        <p:tgtEl>
                                          <p:spTgt spid="16691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669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6914">
                                            <p:txEl>
                                              <p:pRg st="5" end="5"/>
                                            </p:txEl>
                                          </p:spTgt>
                                        </p:tgtEl>
                                        <p:attrNameLst>
                                          <p:attrName>style.visibility</p:attrName>
                                        </p:attrNameLst>
                                      </p:cBhvr>
                                      <p:to>
                                        <p:strVal val="visible"/>
                                      </p:to>
                                    </p:set>
                                    <p:animEffect transition="in" filter="fade">
                                      <p:cBhvr>
                                        <p:cTn id="29" dur="1000"/>
                                        <p:tgtEl>
                                          <p:spTgt spid="166914">
                                            <p:txEl>
                                              <p:pRg st="5" end="5"/>
                                            </p:txEl>
                                          </p:spTgt>
                                        </p:tgtEl>
                                      </p:cBhvr>
                                    </p:animEffect>
                                    <p:anim calcmode="lin" valueType="num">
                                      <p:cBhvr>
                                        <p:cTn id="30" dur="1000" fill="hold"/>
                                        <p:tgtEl>
                                          <p:spTgt spid="16691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66914">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6914">
                                            <p:txEl>
                                              <p:pRg st="6" end="6"/>
                                            </p:txEl>
                                          </p:spTgt>
                                        </p:tgtEl>
                                        <p:attrNameLst>
                                          <p:attrName>style.visibility</p:attrName>
                                        </p:attrNameLst>
                                      </p:cBhvr>
                                      <p:to>
                                        <p:strVal val="visible"/>
                                      </p:to>
                                    </p:set>
                                    <p:animEffect transition="in" filter="fade">
                                      <p:cBhvr>
                                        <p:cTn id="34" dur="1000"/>
                                        <p:tgtEl>
                                          <p:spTgt spid="166914">
                                            <p:txEl>
                                              <p:pRg st="6" end="6"/>
                                            </p:txEl>
                                          </p:spTgt>
                                        </p:tgtEl>
                                      </p:cBhvr>
                                    </p:animEffect>
                                    <p:anim calcmode="lin" valueType="num">
                                      <p:cBhvr>
                                        <p:cTn id="35" dur="1000" fill="hold"/>
                                        <p:tgtEl>
                                          <p:spTgt spid="166914">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66914">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6914">
                                            <p:txEl>
                                              <p:pRg st="7" end="7"/>
                                            </p:txEl>
                                          </p:spTgt>
                                        </p:tgtEl>
                                        <p:attrNameLst>
                                          <p:attrName>style.visibility</p:attrName>
                                        </p:attrNameLst>
                                      </p:cBhvr>
                                      <p:to>
                                        <p:strVal val="visible"/>
                                      </p:to>
                                    </p:set>
                                    <p:animEffect transition="in" filter="fade">
                                      <p:cBhvr>
                                        <p:cTn id="39" dur="1000"/>
                                        <p:tgtEl>
                                          <p:spTgt spid="166914">
                                            <p:txEl>
                                              <p:pRg st="7" end="7"/>
                                            </p:txEl>
                                          </p:spTgt>
                                        </p:tgtEl>
                                      </p:cBhvr>
                                    </p:animEffect>
                                    <p:anim calcmode="lin" valueType="num">
                                      <p:cBhvr>
                                        <p:cTn id="40" dur="1000" fill="hold"/>
                                        <p:tgtEl>
                                          <p:spTgt spid="166914">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6691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2"/>
          <p:cNvSpPr>
            <a:spLocks noGrp="1" noChangeArrowheads="1"/>
          </p:cNvSpPr>
          <p:nvPr>
            <p:ph idx="4294967295"/>
          </p:nvPr>
        </p:nvSpPr>
        <p:spPr>
          <a:xfrm>
            <a:off x="0" y="981075"/>
            <a:ext cx="7940675" cy="5472113"/>
          </a:xfrm>
        </p:spPr>
        <p:txBody>
          <a:bodyPr/>
          <a:lstStyle/>
          <a:p>
            <a:pPr>
              <a:buFontTx/>
              <a:buNone/>
            </a:pPr>
            <a:r>
              <a:rPr lang="tr-TR" b="1" u="sng" dirty="0"/>
              <a:t>Şiddet ve şiddet eğilimi olanlar</a:t>
            </a:r>
          </a:p>
          <a:p>
            <a:pPr lvl="1"/>
            <a:r>
              <a:rPr lang="tr-TR" dirty="0"/>
              <a:t>Son bir yıl içerisinde sık sık fiziksel bir kavga içinde yer alanlar </a:t>
            </a:r>
          </a:p>
          <a:p>
            <a:pPr lvl="1"/>
            <a:r>
              <a:rPr lang="tr-TR" dirty="0"/>
              <a:t>Yaşamı boyunca bir kez dahi bir silah taşıyanlar  </a:t>
            </a:r>
          </a:p>
          <a:p>
            <a:pPr lvl="1">
              <a:buFontTx/>
              <a:buNone/>
            </a:pPr>
            <a:endParaRPr lang="tr-TR" dirty="0"/>
          </a:p>
          <a:p>
            <a:pPr>
              <a:buFontTx/>
              <a:buNone/>
            </a:pPr>
            <a:r>
              <a:rPr lang="tr-TR" b="1" u="sng" dirty="0"/>
              <a:t>Kendine zarar verme davranışı</a:t>
            </a:r>
          </a:p>
          <a:p>
            <a:pPr lvl="1"/>
            <a:r>
              <a:rPr lang="tr-TR" dirty="0"/>
              <a:t>Kafasını duvara vurma</a:t>
            </a:r>
          </a:p>
          <a:p>
            <a:pPr lvl="1"/>
            <a:r>
              <a:rPr lang="tr-TR" dirty="0"/>
              <a:t>Duvara yumrukla vurma </a:t>
            </a:r>
          </a:p>
          <a:p>
            <a:pPr lvl="1"/>
            <a:r>
              <a:rPr lang="tr-TR" dirty="0"/>
              <a:t>Sigarayla kendini yakma </a:t>
            </a:r>
          </a:p>
          <a:p>
            <a:pPr lvl="1"/>
            <a:r>
              <a:rPr lang="tr-TR" dirty="0"/>
              <a:t>Kesici aletlerle kendini kesme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fade">
                                      <p:cBhvr>
                                        <p:cTn id="7" dur="1000"/>
                                        <p:tgtEl>
                                          <p:spTgt spid="167939">
                                            <p:txEl>
                                              <p:pRg st="0" end="0"/>
                                            </p:txEl>
                                          </p:spTgt>
                                        </p:tgtEl>
                                      </p:cBhvr>
                                    </p:animEffect>
                                    <p:anim calcmode="lin" valueType="num">
                                      <p:cBhvr>
                                        <p:cTn id="8" dur="1000" fill="hold"/>
                                        <p:tgtEl>
                                          <p:spTgt spid="167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793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7939">
                                            <p:txEl>
                                              <p:pRg st="1" end="1"/>
                                            </p:txEl>
                                          </p:spTgt>
                                        </p:tgtEl>
                                        <p:attrNameLst>
                                          <p:attrName>style.visibility</p:attrName>
                                        </p:attrNameLst>
                                      </p:cBhvr>
                                      <p:to>
                                        <p:strVal val="visible"/>
                                      </p:to>
                                    </p:set>
                                    <p:animEffect transition="in" filter="fade">
                                      <p:cBhvr>
                                        <p:cTn id="12" dur="1000"/>
                                        <p:tgtEl>
                                          <p:spTgt spid="167939">
                                            <p:txEl>
                                              <p:pRg st="1" end="1"/>
                                            </p:txEl>
                                          </p:spTgt>
                                        </p:tgtEl>
                                      </p:cBhvr>
                                    </p:animEffect>
                                    <p:anim calcmode="lin" valueType="num">
                                      <p:cBhvr>
                                        <p:cTn id="13" dur="1000" fill="hold"/>
                                        <p:tgtEl>
                                          <p:spTgt spid="16793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793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7939">
                                            <p:txEl>
                                              <p:pRg st="2" end="2"/>
                                            </p:txEl>
                                          </p:spTgt>
                                        </p:tgtEl>
                                        <p:attrNameLst>
                                          <p:attrName>style.visibility</p:attrName>
                                        </p:attrNameLst>
                                      </p:cBhvr>
                                      <p:to>
                                        <p:strVal val="visible"/>
                                      </p:to>
                                    </p:set>
                                    <p:animEffect transition="in" filter="fade">
                                      <p:cBhvr>
                                        <p:cTn id="17" dur="1000"/>
                                        <p:tgtEl>
                                          <p:spTgt spid="167939">
                                            <p:txEl>
                                              <p:pRg st="2" end="2"/>
                                            </p:txEl>
                                          </p:spTgt>
                                        </p:tgtEl>
                                      </p:cBhvr>
                                    </p:animEffect>
                                    <p:anim calcmode="lin" valueType="num">
                                      <p:cBhvr>
                                        <p:cTn id="18" dur="1000" fill="hold"/>
                                        <p:tgtEl>
                                          <p:spTgt spid="16793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7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7939">
                                            <p:txEl>
                                              <p:pRg st="4" end="4"/>
                                            </p:txEl>
                                          </p:spTgt>
                                        </p:tgtEl>
                                        <p:attrNameLst>
                                          <p:attrName>style.visibility</p:attrName>
                                        </p:attrNameLst>
                                      </p:cBhvr>
                                      <p:to>
                                        <p:strVal val="visible"/>
                                      </p:to>
                                    </p:set>
                                    <p:animEffect transition="in" filter="fade">
                                      <p:cBhvr>
                                        <p:cTn id="24" dur="1000"/>
                                        <p:tgtEl>
                                          <p:spTgt spid="167939">
                                            <p:txEl>
                                              <p:pRg st="4" end="4"/>
                                            </p:txEl>
                                          </p:spTgt>
                                        </p:tgtEl>
                                      </p:cBhvr>
                                    </p:animEffect>
                                    <p:anim calcmode="lin" valueType="num">
                                      <p:cBhvr>
                                        <p:cTn id="25" dur="1000" fill="hold"/>
                                        <p:tgtEl>
                                          <p:spTgt spid="167939">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67939">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7939">
                                            <p:txEl>
                                              <p:pRg st="5" end="5"/>
                                            </p:txEl>
                                          </p:spTgt>
                                        </p:tgtEl>
                                        <p:attrNameLst>
                                          <p:attrName>style.visibility</p:attrName>
                                        </p:attrNameLst>
                                      </p:cBhvr>
                                      <p:to>
                                        <p:strVal val="visible"/>
                                      </p:to>
                                    </p:set>
                                    <p:animEffect transition="in" filter="fade">
                                      <p:cBhvr>
                                        <p:cTn id="29" dur="1000"/>
                                        <p:tgtEl>
                                          <p:spTgt spid="167939">
                                            <p:txEl>
                                              <p:pRg st="5" end="5"/>
                                            </p:txEl>
                                          </p:spTgt>
                                        </p:tgtEl>
                                      </p:cBhvr>
                                    </p:animEffect>
                                    <p:anim calcmode="lin" valueType="num">
                                      <p:cBhvr>
                                        <p:cTn id="30" dur="1000" fill="hold"/>
                                        <p:tgtEl>
                                          <p:spTgt spid="167939">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67939">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7939">
                                            <p:txEl>
                                              <p:pRg st="6" end="6"/>
                                            </p:txEl>
                                          </p:spTgt>
                                        </p:tgtEl>
                                        <p:attrNameLst>
                                          <p:attrName>style.visibility</p:attrName>
                                        </p:attrNameLst>
                                      </p:cBhvr>
                                      <p:to>
                                        <p:strVal val="visible"/>
                                      </p:to>
                                    </p:set>
                                    <p:animEffect transition="in" filter="fade">
                                      <p:cBhvr>
                                        <p:cTn id="34" dur="1000"/>
                                        <p:tgtEl>
                                          <p:spTgt spid="167939">
                                            <p:txEl>
                                              <p:pRg st="6" end="6"/>
                                            </p:txEl>
                                          </p:spTgt>
                                        </p:tgtEl>
                                      </p:cBhvr>
                                    </p:animEffect>
                                    <p:anim calcmode="lin" valueType="num">
                                      <p:cBhvr>
                                        <p:cTn id="35" dur="1000" fill="hold"/>
                                        <p:tgtEl>
                                          <p:spTgt spid="167939">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67939">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7939">
                                            <p:txEl>
                                              <p:pRg st="7" end="7"/>
                                            </p:txEl>
                                          </p:spTgt>
                                        </p:tgtEl>
                                        <p:attrNameLst>
                                          <p:attrName>style.visibility</p:attrName>
                                        </p:attrNameLst>
                                      </p:cBhvr>
                                      <p:to>
                                        <p:strVal val="visible"/>
                                      </p:to>
                                    </p:set>
                                    <p:animEffect transition="in" filter="fade">
                                      <p:cBhvr>
                                        <p:cTn id="39" dur="1000"/>
                                        <p:tgtEl>
                                          <p:spTgt spid="167939">
                                            <p:txEl>
                                              <p:pRg st="7" end="7"/>
                                            </p:txEl>
                                          </p:spTgt>
                                        </p:tgtEl>
                                      </p:cBhvr>
                                    </p:animEffect>
                                    <p:anim calcmode="lin" valueType="num">
                                      <p:cBhvr>
                                        <p:cTn id="40" dur="1000" fill="hold"/>
                                        <p:tgtEl>
                                          <p:spTgt spid="167939">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67939">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67939">
                                            <p:txEl>
                                              <p:pRg st="8" end="8"/>
                                            </p:txEl>
                                          </p:spTgt>
                                        </p:tgtEl>
                                        <p:attrNameLst>
                                          <p:attrName>style.visibility</p:attrName>
                                        </p:attrNameLst>
                                      </p:cBhvr>
                                      <p:to>
                                        <p:strVal val="visible"/>
                                      </p:to>
                                    </p:set>
                                    <p:animEffect transition="in" filter="fade">
                                      <p:cBhvr>
                                        <p:cTn id="44" dur="1000"/>
                                        <p:tgtEl>
                                          <p:spTgt spid="167939">
                                            <p:txEl>
                                              <p:pRg st="8" end="8"/>
                                            </p:txEl>
                                          </p:spTgt>
                                        </p:tgtEl>
                                      </p:cBhvr>
                                    </p:animEffect>
                                    <p:anim calcmode="lin" valueType="num">
                                      <p:cBhvr>
                                        <p:cTn id="45" dur="1000" fill="hold"/>
                                        <p:tgtEl>
                                          <p:spTgt spid="167939">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16793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p:cNvSpPr>
            <a:spLocks noGrp="1" noChangeArrowheads="1"/>
          </p:cNvSpPr>
          <p:nvPr>
            <p:ph idx="4294967295"/>
          </p:nvPr>
        </p:nvSpPr>
        <p:spPr>
          <a:xfrm>
            <a:off x="0" y="1293813"/>
            <a:ext cx="7772400" cy="5546725"/>
          </a:xfrm>
        </p:spPr>
        <p:txBody>
          <a:bodyPr/>
          <a:lstStyle/>
          <a:p>
            <a:pPr>
              <a:lnSpc>
                <a:spcPct val="90000"/>
              </a:lnSpc>
              <a:buFontTx/>
              <a:buNone/>
            </a:pPr>
            <a:r>
              <a:rPr lang="tr-TR" sz="3000" b="1" u="sng" dirty="0"/>
              <a:t>Davranış Sorunları:</a:t>
            </a:r>
          </a:p>
          <a:p>
            <a:pPr lvl="1">
              <a:lnSpc>
                <a:spcPct val="90000"/>
              </a:lnSpc>
            </a:pPr>
            <a:r>
              <a:rPr lang="tr-TR" sz="2600" dirty="0"/>
              <a:t>Sık yalan söyleme </a:t>
            </a:r>
          </a:p>
          <a:p>
            <a:pPr lvl="1">
              <a:lnSpc>
                <a:spcPct val="90000"/>
              </a:lnSpc>
            </a:pPr>
            <a:r>
              <a:rPr lang="tr-TR" sz="2600" dirty="0"/>
              <a:t>Otoriteye sürekli karşı gelme</a:t>
            </a:r>
          </a:p>
          <a:p>
            <a:pPr lvl="1">
              <a:lnSpc>
                <a:spcPct val="90000"/>
              </a:lnSpc>
            </a:pPr>
            <a:r>
              <a:rPr lang="tr-TR" sz="2600" dirty="0"/>
              <a:t>Aşırı hareketlilik</a:t>
            </a:r>
          </a:p>
          <a:p>
            <a:pPr lvl="1">
              <a:lnSpc>
                <a:spcPct val="90000"/>
              </a:lnSpc>
            </a:pPr>
            <a:r>
              <a:rPr lang="tr-TR" sz="2600" dirty="0"/>
              <a:t>Eşyalar, hayvanlara ve insanlara zarar verme</a:t>
            </a:r>
          </a:p>
          <a:p>
            <a:pPr lvl="1">
              <a:lnSpc>
                <a:spcPct val="90000"/>
              </a:lnSpc>
            </a:pPr>
            <a:r>
              <a:rPr lang="tr-TR" sz="2600" dirty="0"/>
              <a:t>Suç işleyen kişilerle birlikte bulunma</a:t>
            </a:r>
          </a:p>
          <a:p>
            <a:pPr lvl="1">
              <a:lnSpc>
                <a:spcPct val="90000"/>
              </a:lnSpc>
              <a:buFontTx/>
              <a:buNone/>
            </a:pPr>
            <a:endParaRPr lang="tr-TR" sz="2600" dirty="0"/>
          </a:p>
          <a:p>
            <a:pPr>
              <a:lnSpc>
                <a:spcPct val="90000"/>
              </a:lnSpc>
              <a:buFontTx/>
              <a:buNone/>
            </a:pPr>
            <a:r>
              <a:rPr lang="tr-TR" sz="3000" b="1" u="sng" dirty="0"/>
              <a:t>Riskli Cinsel Davranışlar:</a:t>
            </a:r>
          </a:p>
          <a:p>
            <a:pPr lvl="1">
              <a:lnSpc>
                <a:spcPct val="90000"/>
              </a:lnSpc>
            </a:pPr>
            <a:r>
              <a:rPr lang="tr-TR" sz="2600" dirty="0"/>
              <a:t>Toplumsal olarak kabul gören yaşlardan önce cinsel ilişkide bulunmak  </a:t>
            </a:r>
          </a:p>
          <a:p>
            <a:pPr lvl="1">
              <a:lnSpc>
                <a:spcPct val="90000"/>
              </a:lnSpc>
            </a:pPr>
            <a:r>
              <a:rPr lang="tr-TR" sz="2600" dirty="0"/>
              <a:t>Cinsel ilişkilerinde uygunsuz eşlerle olmak</a:t>
            </a:r>
          </a:p>
          <a:p>
            <a:pPr lvl="1">
              <a:lnSpc>
                <a:spcPct val="90000"/>
              </a:lnSpc>
            </a:pPr>
            <a:r>
              <a:rPr lang="tr-TR" sz="2600" dirty="0"/>
              <a:t>Korunma olmadan cinsel ilişkiye girmek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fade">
                                      <p:cBhvr>
                                        <p:cTn id="7" dur="1000"/>
                                        <p:tgtEl>
                                          <p:spTgt spid="168963">
                                            <p:txEl>
                                              <p:pRg st="0" end="0"/>
                                            </p:txEl>
                                          </p:spTgt>
                                        </p:tgtEl>
                                      </p:cBhvr>
                                    </p:animEffect>
                                    <p:anim calcmode="lin" valueType="num">
                                      <p:cBhvr>
                                        <p:cTn id="8" dur="1000" fill="hold"/>
                                        <p:tgtEl>
                                          <p:spTgt spid="1689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896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fade">
                                      <p:cBhvr>
                                        <p:cTn id="12" dur="1000"/>
                                        <p:tgtEl>
                                          <p:spTgt spid="168963">
                                            <p:txEl>
                                              <p:pRg st="1" end="1"/>
                                            </p:txEl>
                                          </p:spTgt>
                                        </p:tgtEl>
                                      </p:cBhvr>
                                    </p:animEffect>
                                    <p:anim calcmode="lin" valueType="num">
                                      <p:cBhvr>
                                        <p:cTn id="13" dur="1000" fill="hold"/>
                                        <p:tgtEl>
                                          <p:spTgt spid="16896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896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8963">
                                            <p:txEl>
                                              <p:pRg st="2" end="2"/>
                                            </p:txEl>
                                          </p:spTgt>
                                        </p:tgtEl>
                                        <p:attrNameLst>
                                          <p:attrName>style.visibility</p:attrName>
                                        </p:attrNameLst>
                                      </p:cBhvr>
                                      <p:to>
                                        <p:strVal val="visible"/>
                                      </p:to>
                                    </p:set>
                                    <p:animEffect transition="in" filter="fade">
                                      <p:cBhvr>
                                        <p:cTn id="17" dur="1000"/>
                                        <p:tgtEl>
                                          <p:spTgt spid="168963">
                                            <p:txEl>
                                              <p:pRg st="2" end="2"/>
                                            </p:txEl>
                                          </p:spTgt>
                                        </p:tgtEl>
                                      </p:cBhvr>
                                    </p:animEffect>
                                    <p:anim calcmode="lin" valueType="num">
                                      <p:cBhvr>
                                        <p:cTn id="18" dur="1000" fill="hold"/>
                                        <p:tgtEl>
                                          <p:spTgt spid="16896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896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8963">
                                            <p:txEl>
                                              <p:pRg st="3" end="3"/>
                                            </p:txEl>
                                          </p:spTgt>
                                        </p:tgtEl>
                                        <p:attrNameLst>
                                          <p:attrName>style.visibility</p:attrName>
                                        </p:attrNameLst>
                                      </p:cBhvr>
                                      <p:to>
                                        <p:strVal val="visible"/>
                                      </p:to>
                                    </p:set>
                                    <p:animEffect transition="in" filter="fade">
                                      <p:cBhvr>
                                        <p:cTn id="22" dur="1000"/>
                                        <p:tgtEl>
                                          <p:spTgt spid="168963">
                                            <p:txEl>
                                              <p:pRg st="3" end="3"/>
                                            </p:txEl>
                                          </p:spTgt>
                                        </p:tgtEl>
                                      </p:cBhvr>
                                    </p:animEffect>
                                    <p:anim calcmode="lin" valueType="num">
                                      <p:cBhvr>
                                        <p:cTn id="23" dur="1000" fill="hold"/>
                                        <p:tgtEl>
                                          <p:spTgt spid="16896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6896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8963">
                                            <p:txEl>
                                              <p:pRg st="4" end="4"/>
                                            </p:txEl>
                                          </p:spTgt>
                                        </p:tgtEl>
                                        <p:attrNameLst>
                                          <p:attrName>style.visibility</p:attrName>
                                        </p:attrNameLst>
                                      </p:cBhvr>
                                      <p:to>
                                        <p:strVal val="visible"/>
                                      </p:to>
                                    </p:set>
                                    <p:animEffect transition="in" filter="fade">
                                      <p:cBhvr>
                                        <p:cTn id="27" dur="1000"/>
                                        <p:tgtEl>
                                          <p:spTgt spid="168963">
                                            <p:txEl>
                                              <p:pRg st="4" end="4"/>
                                            </p:txEl>
                                          </p:spTgt>
                                        </p:tgtEl>
                                      </p:cBhvr>
                                    </p:animEffect>
                                    <p:anim calcmode="lin" valueType="num">
                                      <p:cBhvr>
                                        <p:cTn id="28" dur="1000" fill="hold"/>
                                        <p:tgtEl>
                                          <p:spTgt spid="16896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6896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8963">
                                            <p:txEl>
                                              <p:pRg st="5" end="5"/>
                                            </p:txEl>
                                          </p:spTgt>
                                        </p:tgtEl>
                                        <p:attrNameLst>
                                          <p:attrName>style.visibility</p:attrName>
                                        </p:attrNameLst>
                                      </p:cBhvr>
                                      <p:to>
                                        <p:strVal val="visible"/>
                                      </p:to>
                                    </p:set>
                                    <p:animEffect transition="in" filter="fade">
                                      <p:cBhvr>
                                        <p:cTn id="32" dur="1000"/>
                                        <p:tgtEl>
                                          <p:spTgt spid="168963">
                                            <p:txEl>
                                              <p:pRg st="5" end="5"/>
                                            </p:txEl>
                                          </p:spTgt>
                                        </p:tgtEl>
                                      </p:cBhvr>
                                    </p:animEffect>
                                    <p:anim calcmode="lin" valueType="num">
                                      <p:cBhvr>
                                        <p:cTn id="33" dur="1000" fill="hold"/>
                                        <p:tgtEl>
                                          <p:spTgt spid="16896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689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8963">
                                            <p:txEl>
                                              <p:pRg st="7" end="7"/>
                                            </p:txEl>
                                          </p:spTgt>
                                        </p:tgtEl>
                                        <p:attrNameLst>
                                          <p:attrName>style.visibility</p:attrName>
                                        </p:attrNameLst>
                                      </p:cBhvr>
                                      <p:to>
                                        <p:strVal val="visible"/>
                                      </p:to>
                                    </p:set>
                                    <p:animEffect transition="in" filter="fade">
                                      <p:cBhvr>
                                        <p:cTn id="39" dur="1000"/>
                                        <p:tgtEl>
                                          <p:spTgt spid="168963">
                                            <p:txEl>
                                              <p:pRg st="7" end="7"/>
                                            </p:txEl>
                                          </p:spTgt>
                                        </p:tgtEl>
                                      </p:cBhvr>
                                    </p:animEffect>
                                    <p:anim calcmode="lin" valueType="num">
                                      <p:cBhvr>
                                        <p:cTn id="40" dur="1000" fill="hold"/>
                                        <p:tgtEl>
                                          <p:spTgt spid="16896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6896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68963">
                                            <p:txEl>
                                              <p:pRg st="8" end="8"/>
                                            </p:txEl>
                                          </p:spTgt>
                                        </p:tgtEl>
                                        <p:attrNameLst>
                                          <p:attrName>style.visibility</p:attrName>
                                        </p:attrNameLst>
                                      </p:cBhvr>
                                      <p:to>
                                        <p:strVal val="visible"/>
                                      </p:to>
                                    </p:set>
                                    <p:animEffect transition="in" filter="fade">
                                      <p:cBhvr>
                                        <p:cTn id="44" dur="1000"/>
                                        <p:tgtEl>
                                          <p:spTgt spid="168963">
                                            <p:txEl>
                                              <p:pRg st="8" end="8"/>
                                            </p:txEl>
                                          </p:spTgt>
                                        </p:tgtEl>
                                      </p:cBhvr>
                                    </p:animEffect>
                                    <p:anim calcmode="lin" valueType="num">
                                      <p:cBhvr>
                                        <p:cTn id="45" dur="1000" fill="hold"/>
                                        <p:tgtEl>
                                          <p:spTgt spid="16896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16896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8963">
                                            <p:txEl>
                                              <p:pRg st="9" end="9"/>
                                            </p:txEl>
                                          </p:spTgt>
                                        </p:tgtEl>
                                        <p:attrNameLst>
                                          <p:attrName>style.visibility</p:attrName>
                                        </p:attrNameLst>
                                      </p:cBhvr>
                                      <p:to>
                                        <p:strVal val="visible"/>
                                      </p:to>
                                    </p:set>
                                    <p:animEffect transition="in" filter="fade">
                                      <p:cBhvr>
                                        <p:cTn id="49" dur="1000"/>
                                        <p:tgtEl>
                                          <p:spTgt spid="168963">
                                            <p:txEl>
                                              <p:pRg st="9" end="9"/>
                                            </p:txEl>
                                          </p:spTgt>
                                        </p:tgtEl>
                                      </p:cBhvr>
                                    </p:animEffect>
                                    <p:anim calcmode="lin" valueType="num">
                                      <p:cBhvr>
                                        <p:cTn id="50" dur="1000" fill="hold"/>
                                        <p:tgtEl>
                                          <p:spTgt spid="16896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16896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68963">
                                            <p:txEl>
                                              <p:pRg st="10" end="10"/>
                                            </p:txEl>
                                          </p:spTgt>
                                        </p:tgtEl>
                                        <p:attrNameLst>
                                          <p:attrName>style.visibility</p:attrName>
                                        </p:attrNameLst>
                                      </p:cBhvr>
                                      <p:to>
                                        <p:strVal val="visible"/>
                                      </p:to>
                                    </p:set>
                                    <p:animEffect transition="in" filter="fade">
                                      <p:cBhvr>
                                        <p:cTn id="54" dur="1000"/>
                                        <p:tgtEl>
                                          <p:spTgt spid="168963">
                                            <p:txEl>
                                              <p:pRg st="10" end="10"/>
                                            </p:txEl>
                                          </p:spTgt>
                                        </p:tgtEl>
                                      </p:cBhvr>
                                    </p:animEffect>
                                    <p:anim calcmode="lin" valueType="num">
                                      <p:cBhvr>
                                        <p:cTn id="55" dur="1000" fill="hold"/>
                                        <p:tgtEl>
                                          <p:spTgt spid="16896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16896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Text Box 2"/>
          <p:cNvSpPr txBox="1">
            <a:spLocks noChangeArrowheads="1"/>
          </p:cNvSpPr>
          <p:nvPr/>
        </p:nvSpPr>
        <p:spPr bwMode="auto">
          <a:xfrm>
            <a:off x="6624637" y="3457575"/>
            <a:ext cx="2312988" cy="1474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b="1">
                <a:latin typeface="Calibri" pitchFamily="34" charset="0"/>
              </a:rPr>
              <a:t>Sonuçlar </a:t>
            </a:r>
          </a:p>
          <a:p>
            <a:pPr algn="ctr" eaLnBrk="1" hangingPunct="1"/>
            <a:r>
              <a:rPr lang="tr-TR">
                <a:latin typeface="Calibri" pitchFamily="34" charset="0"/>
                <a:cs typeface="Times New Roman" pitchFamily="18" charset="0"/>
              </a:rPr>
              <a:t>Suç işleme</a:t>
            </a:r>
          </a:p>
          <a:p>
            <a:pPr algn="ctr" eaLnBrk="1" hangingPunct="1"/>
            <a:r>
              <a:rPr lang="tr-TR">
                <a:latin typeface="Calibri" pitchFamily="34" charset="0"/>
                <a:cs typeface="Times New Roman" pitchFamily="18" charset="0"/>
              </a:rPr>
              <a:t>Madde bağımlılığı</a:t>
            </a:r>
          </a:p>
          <a:p>
            <a:pPr algn="ctr" eaLnBrk="1" hangingPunct="1"/>
            <a:r>
              <a:rPr lang="tr-TR">
                <a:latin typeface="Calibri" pitchFamily="34" charset="0"/>
                <a:cs typeface="Times New Roman" pitchFamily="18" charset="0"/>
              </a:rPr>
              <a:t>Sokakta yaşama</a:t>
            </a:r>
          </a:p>
          <a:p>
            <a:pPr algn="ctr" eaLnBrk="1" hangingPunct="1"/>
            <a:r>
              <a:rPr lang="tr-TR">
                <a:latin typeface="Calibri" pitchFamily="34" charset="0"/>
                <a:cs typeface="Times New Roman" pitchFamily="18" charset="0"/>
              </a:rPr>
              <a:t>Okuldan atılma</a:t>
            </a:r>
            <a:endParaRPr lang="tr-TR">
              <a:latin typeface="Calibri" pitchFamily="34" charset="0"/>
            </a:endParaRPr>
          </a:p>
        </p:txBody>
      </p:sp>
      <p:sp>
        <p:nvSpPr>
          <p:cNvPr id="169988" name="Text Box 3"/>
          <p:cNvSpPr txBox="1">
            <a:spLocks noChangeArrowheads="1"/>
          </p:cNvSpPr>
          <p:nvPr/>
        </p:nvSpPr>
        <p:spPr bwMode="auto">
          <a:xfrm>
            <a:off x="2746375" y="2363788"/>
            <a:ext cx="316547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b="1">
                <a:latin typeface="Calibri" pitchFamily="34" charset="0"/>
              </a:rPr>
              <a:t>Riskli davranışlar</a:t>
            </a:r>
          </a:p>
          <a:p>
            <a:pPr algn="ctr" eaLnBrk="1" hangingPunct="1"/>
            <a:r>
              <a:rPr lang="tr-TR">
                <a:latin typeface="Calibri" pitchFamily="34" charset="0"/>
                <a:cs typeface="Times New Roman" pitchFamily="18" charset="0"/>
              </a:rPr>
              <a:t>Şiddet eğilimi</a:t>
            </a:r>
          </a:p>
          <a:p>
            <a:pPr algn="ctr" eaLnBrk="1" hangingPunct="1">
              <a:spcBef>
                <a:spcPct val="15000"/>
              </a:spcBef>
            </a:pPr>
            <a:r>
              <a:rPr lang="tr-TR">
                <a:latin typeface="Calibri" pitchFamily="34" charset="0"/>
                <a:cs typeface="Times New Roman" pitchFamily="18" charset="0"/>
              </a:rPr>
              <a:t>Alkol, madde kullanma </a:t>
            </a:r>
          </a:p>
          <a:p>
            <a:pPr algn="ctr" eaLnBrk="1" hangingPunct="1">
              <a:spcBef>
                <a:spcPct val="15000"/>
              </a:spcBef>
            </a:pPr>
            <a:r>
              <a:rPr lang="tr-TR">
                <a:latin typeface="Calibri" pitchFamily="34" charset="0"/>
                <a:cs typeface="Times New Roman" pitchFamily="18" charset="0"/>
              </a:rPr>
              <a:t>Evden kaçma</a:t>
            </a:r>
          </a:p>
          <a:p>
            <a:pPr algn="ctr" eaLnBrk="1" hangingPunct="1">
              <a:spcBef>
                <a:spcPct val="15000"/>
              </a:spcBef>
            </a:pPr>
            <a:r>
              <a:rPr lang="tr-TR">
                <a:latin typeface="Calibri" pitchFamily="34" charset="0"/>
                <a:cs typeface="Times New Roman" pitchFamily="18" charset="0"/>
              </a:rPr>
              <a:t>Erken cinsel ilişkide bulunma</a:t>
            </a:r>
          </a:p>
          <a:p>
            <a:pPr algn="ctr" eaLnBrk="1" hangingPunct="1">
              <a:spcBef>
                <a:spcPct val="15000"/>
              </a:spcBef>
            </a:pPr>
            <a:r>
              <a:rPr lang="tr-TR">
                <a:latin typeface="Calibri" pitchFamily="34" charset="0"/>
                <a:cs typeface="Times New Roman" pitchFamily="18" charset="0"/>
              </a:rPr>
              <a:t>Okuldan kaçma</a:t>
            </a:r>
            <a:endParaRPr lang="tr-TR">
              <a:latin typeface="Calibri" pitchFamily="34" charset="0"/>
            </a:endParaRPr>
          </a:p>
          <a:p>
            <a:pPr algn="ctr" eaLnBrk="1" hangingPunct="1">
              <a:spcBef>
                <a:spcPct val="15000"/>
              </a:spcBef>
            </a:pPr>
            <a:r>
              <a:rPr lang="tr-TR">
                <a:latin typeface="Calibri" pitchFamily="34" charset="0"/>
                <a:cs typeface="Times New Roman" pitchFamily="18" charset="0"/>
              </a:rPr>
              <a:t>Sokakta çalışma</a:t>
            </a:r>
          </a:p>
          <a:p>
            <a:pPr algn="ctr" eaLnBrk="1" hangingPunct="1">
              <a:spcBef>
                <a:spcPct val="15000"/>
              </a:spcBef>
            </a:pPr>
            <a:r>
              <a:rPr lang="tr-TR">
                <a:latin typeface="Calibri" pitchFamily="34" charset="0"/>
                <a:cs typeface="Times New Roman" pitchFamily="18" charset="0"/>
              </a:rPr>
              <a:t>Sık yalan söyleme</a:t>
            </a:r>
          </a:p>
          <a:p>
            <a:pPr algn="ctr" eaLnBrk="1" hangingPunct="1">
              <a:spcBef>
                <a:spcPct val="15000"/>
              </a:spcBef>
            </a:pPr>
            <a:r>
              <a:rPr lang="tr-TR">
                <a:latin typeface="Calibri" pitchFamily="34" charset="0"/>
                <a:cs typeface="Times New Roman" pitchFamily="18" charset="0"/>
              </a:rPr>
              <a:t>Kendine ve çevreye zarar verme</a:t>
            </a:r>
          </a:p>
          <a:p>
            <a:pPr algn="ctr" eaLnBrk="1" hangingPunct="1">
              <a:spcBef>
                <a:spcPct val="15000"/>
              </a:spcBef>
            </a:pPr>
            <a:r>
              <a:rPr lang="tr-TR">
                <a:latin typeface="Calibri" pitchFamily="34" charset="0"/>
                <a:cs typeface="Times New Roman" pitchFamily="18" charset="0"/>
              </a:rPr>
              <a:t>Aşırı hareketlilik </a:t>
            </a:r>
          </a:p>
          <a:p>
            <a:pPr algn="ctr" eaLnBrk="1" hangingPunct="1">
              <a:spcBef>
                <a:spcPct val="15000"/>
              </a:spcBef>
            </a:pPr>
            <a:r>
              <a:rPr lang="tr-TR">
                <a:latin typeface="Calibri" pitchFamily="34" charset="0"/>
                <a:cs typeface="Times New Roman" pitchFamily="18" charset="0"/>
              </a:rPr>
              <a:t>Dikkat eksikliği</a:t>
            </a:r>
          </a:p>
          <a:p>
            <a:pPr algn="ctr" eaLnBrk="1" hangingPunct="1">
              <a:spcBef>
                <a:spcPct val="15000"/>
              </a:spcBef>
            </a:pPr>
            <a:r>
              <a:rPr lang="tr-TR">
                <a:latin typeface="Calibri" pitchFamily="34" charset="0"/>
                <a:cs typeface="Times New Roman" pitchFamily="18" charset="0"/>
              </a:rPr>
              <a:t>Otorite ile sorun yaşama</a:t>
            </a:r>
          </a:p>
          <a:p>
            <a:pPr algn="ctr" eaLnBrk="1" hangingPunct="1">
              <a:spcBef>
                <a:spcPct val="15000"/>
              </a:spcBef>
            </a:pPr>
            <a:r>
              <a:rPr lang="tr-TR">
                <a:latin typeface="Calibri" pitchFamily="34" charset="0"/>
                <a:cs typeface="Times New Roman" pitchFamily="18" charset="0"/>
              </a:rPr>
              <a:t>Suç işleme</a:t>
            </a:r>
          </a:p>
        </p:txBody>
      </p:sp>
      <p:sp>
        <p:nvSpPr>
          <p:cNvPr id="169989" name="Text Box 4"/>
          <p:cNvSpPr txBox="1">
            <a:spLocks noChangeArrowheads="1"/>
          </p:cNvSpPr>
          <p:nvPr/>
        </p:nvSpPr>
        <p:spPr bwMode="auto">
          <a:xfrm>
            <a:off x="504825" y="3305175"/>
            <a:ext cx="14065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b="1">
                <a:latin typeface="Calibri" pitchFamily="34" charset="0"/>
              </a:rPr>
              <a:t>Nedenler</a:t>
            </a:r>
          </a:p>
          <a:p>
            <a:pPr eaLnBrk="1" hangingPunct="1"/>
            <a:r>
              <a:rPr lang="tr-TR">
                <a:latin typeface="Calibri" pitchFamily="34" charset="0"/>
                <a:cs typeface="Times New Roman" pitchFamily="18" charset="0"/>
              </a:rPr>
              <a:t>Ailevi</a:t>
            </a:r>
          </a:p>
          <a:p>
            <a:pPr eaLnBrk="1" hangingPunct="1"/>
            <a:r>
              <a:rPr lang="tr-TR">
                <a:latin typeface="Calibri" pitchFamily="34" charset="0"/>
                <a:cs typeface="Times New Roman" pitchFamily="18" charset="0"/>
              </a:rPr>
              <a:t>Çevresel</a:t>
            </a:r>
          </a:p>
          <a:p>
            <a:pPr eaLnBrk="1" hangingPunct="1"/>
            <a:r>
              <a:rPr lang="tr-TR">
                <a:latin typeface="Calibri" pitchFamily="34" charset="0"/>
                <a:cs typeface="Times New Roman" pitchFamily="18" charset="0"/>
              </a:rPr>
              <a:t>Genetik </a:t>
            </a:r>
          </a:p>
          <a:p>
            <a:pPr eaLnBrk="1" hangingPunct="1"/>
            <a:r>
              <a:rPr lang="tr-TR">
                <a:latin typeface="Calibri" pitchFamily="34" charset="0"/>
              </a:rPr>
              <a:t>Psikolojik </a:t>
            </a:r>
            <a:endParaRPr lang="tr-TR" b="1">
              <a:latin typeface="Calibri" pitchFamily="34" charset="0"/>
            </a:endParaRPr>
          </a:p>
        </p:txBody>
      </p:sp>
      <p:sp>
        <p:nvSpPr>
          <p:cNvPr id="169990" name="Rectangle 5"/>
          <p:cNvSpPr>
            <a:spLocks noChangeArrowheads="1"/>
          </p:cNvSpPr>
          <p:nvPr/>
        </p:nvSpPr>
        <p:spPr bwMode="auto">
          <a:xfrm>
            <a:off x="363537" y="2619375"/>
            <a:ext cx="1547813"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69991" name="Rectangle 6"/>
          <p:cNvSpPr>
            <a:spLocks noChangeArrowheads="1"/>
          </p:cNvSpPr>
          <p:nvPr/>
        </p:nvSpPr>
        <p:spPr bwMode="auto">
          <a:xfrm>
            <a:off x="2863850" y="2363788"/>
            <a:ext cx="2884487" cy="4176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69992" name="AutoShape 7"/>
          <p:cNvSpPr>
            <a:spLocks noChangeArrowheads="1"/>
          </p:cNvSpPr>
          <p:nvPr/>
        </p:nvSpPr>
        <p:spPr bwMode="auto">
          <a:xfrm>
            <a:off x="2122487" y="3990975"/>
            <a:ext cx="561975" cy="609600"/>
          </a:xfrm>
          <a:prstGeom prst="rightArrow">
            <a:avLst>
              <a:gd name="adj1" fmla="val 46352"/>
              <a:gd name="adj2" fmla="val 5546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69993" name="AutoShape 8"/>
          <p:cNvSpPr>
            <a:spLocks noChangeArrowheads="1"/>
          </p:cNvSpPr>
          <p:nvPr/>
        </p:nvSpPr>
        <p:spPr bwMode="auto">
          <a:xfrm>
            <a:off x="5921375" y="3990975"/>
            <a:ext cx="561975" cy="609600"/>
          </a:xfrm>
          <a:prstGeom prst="rightArrow">
            <a:avLst>
              <a:gd name="adj1" fmla="val 46352"/>
              <a:gd name="adj2" fmla="val 5546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69994" name="Rectangle 9"/>
          <p:cNvSpPr>
            <a:spLocks noChangeArrowheads="1"/>
          </p:cNvSpPr>
          <p:nvPr/>
        </p:nvSpPr>
        <p:spPr bwMode="auto">
          <a:xfrm>
            <a:off x="762000" y="1066800"/>
            <a:ext cx="77724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tr-TR" sz="2800" b="1">
                <a:solidFill>
                  <a:schemeClr val="tx2"/>
                </a:solidFill>
                <a:latin typeface="Trebuchet MS" pitchFamily="34" charset="0"/>
              </a:rPr>
              <a:t>NEDENLER, RİSKLİ DAVRANIŞLAR VE SONUÇLARI</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Text Box 2"/>
          <p:cNvSpPr txBox="1">
            <a:spLocks noChangeArrowheads="1"/>
          </p:cNvSpPr>
          <p:nvPr/>
        </p:nvSpPr>
        <p:spPr bwMode="auto">
          <a:xfrm>
            <a:off x="3159125" y="1633537"/>
            <a:ext cx="5364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2000"/>
              <a:t>Yoksulluk, ailevi, çevresel ve bireysel etkenler</a:t>
            </a:r>
          </a:p>
        </p:txBody>
      </p:sp>
      <p:sp>
        <p:nvSpPr>
          <p:cNvPr id="171012" name="Text Box 3"/>
          <p:cNvSpPr txBox="1">
            <a:spLocks noChangeArrowheads="1"/>
          </p:cNvSpPr>
          <p:nvPr/>
        </p:nvSpPr>
        <p:spPr bwMode="auto">
          <a:xfrm>
            <a:off x="3055938" y="3260725"/>
            <a:ext cx="557053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2000" dirty="0"/>
              <a:t>Düşük okul başarısı</a:t>
            </a:r>
          </a:p>
          <a:p>
            <a:pPr algn="ctr" eaLnBrk="1" hangingPunct="1"/>
            <a:r>
              <a:rPr lang="tr-TR" sz="2000" dirty="0"/>
              <a:t>Okuldan soğuma</a:t>
            </a:r>
          </a:p>
          <a:p>
            <a:pPr algn="ctr" eaLnBrk="1" hangingPunct="1"/>
            <a:r>
              <a:rPr lang="tr-TR" sz="2000" dirty="0"/>
              <a:t>Zayıf öğretmen ve ebeveyn desteği</a:t>
            </a:r>
          </a:p>
          <a:p>
            <a:pPr algn="ctr" eaLnBrk="1" hangingPunct="1"/>
            <a:r>
              <a:rPr lang="tr-TR" sz="2000" dirty="0"/>
              <a:t>Akranlardan dışlanma</a:t>
            </a:r>
          </a:p>
        </p:txBody>
      </p:sp>
      <p:sp>
        <p:nvSpPr>
          <p:cNvPr id="171013" name="Text Box 4"/>
          <p:cNvSpPr txBox="1">
            <a:spLocks noChangeArrowheads="1"/>
          </p:cNvSpPr>
          <p:nvPr/>
        </p:nvSpPr>
        <p:spPr bwMode="auto">
          <a:xfrm>
            <a:off x="2949575" y="5546725"/>
            <a:ext cx="57832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2000" dirty="0"/>
              <a:t>Okulla devamsızlık, okuldan atılma</a:t>
            </a:r>
          </a:p>
          <a:p>
            <a:pPr algn="ctr" eaLnBrk="1" hangingPunct="1"/>
            <a:r>
              <a:rPr lang="tr-TR" sz="2000" dirty="0"/>
              <a:t>Aileden dışlanma</a:t>
            </a:r>
          </a:p>
          <a:p>
            <a:pPr algn="ctr" eaLnBrk="1" hangingPunct="1"/>
            <a:r>
              <a:rPr lang="tr-TR" sz="2000"/>
              <a:t>Kendine </a:t>
            </a:r>
            <a:r>
              <a:rPr lang="tr-TR" sz="2000" dirty="0"/>
              <a:t>uygun akranlarla çete oluşturma</a:t>
            </a:r>
          </a:p>
        </p:txBody>
      </p:sp>
      <p:sp>
        <p:nvSpPr>
          <p:cNvPr id="171014" name="Rectangle 5"/>
          <p:cNvSpPr>
            <a:spLocks noChangeArrowheads="1"/>
          </p:cNvSpPr>
          <p:nvPr/>
        </p:nvSpPr>
        <p:spPr bwMode="auto">
          <a:xfrm>
            <a:off x="2987675" y="981075"/>
            <a:ext cx="5838825" cy="10795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71015" name="Rectangle 6"/>
          <p:cNvSpPr>
            <a:spLocks noChangeArrowheads="1"/>
          </p:cNvSpPr>
          <p:nvPr/>
        </p:nvSpPr>
        <p:spPr bwMode="auto">
          <a:xfrm>
            <a:off x="2963863" y="3213100"/>
            <a:ext cx="5838825" cy="16002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71016" name="Rectangle 7"/>
          <p:cNvSpPr>
            <a:spLocks noChangeArrowheads="1"/>
          </p:cNvSpPr>
          <p:nvPr/>
        </p:nvSpPr>
        <p:spPr bwMode="auto">
          <a:xfrm>
            <a:off x="2963863" y="5575300"/>
            <a:ext cx="5838825" cy="16002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71017" name="AutoShape 8"/>
          <p:cNvSpPr>
            <a:spLocks noChangeArrowheads="1"/>
          </p:cNvSpPr>
          <p:nvPr/>
        </p:nvSpPr>
        <p:spPr bwMode="auto">
          <a:xfrm rot="16200000" flipH="1">
            <a:off x="5619751" y="2595562"/>
            <a:ext cx="609600" cy="422275"/>
          </a:xfrm>
          <a:prstGeom prst="chevron">
            <a:avLst>
              <a:gd name="adj" fmla="val 33317"/>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71018" name="AutoShape 9"/>
          <p:cNvSpPr>
            <a:spLocks noChangeArrowheads="1"/>
          </p:cNvSpPr>
          <p:nvPr/>
        </p:nvSpPr>
        <p:spPr bwMode="auto">
          <a:xfrm rot="16200000" flipH="1">
            <a:off x="5613401" y="4983162"/>
            <a:ext cx="609600" cy="422275"/>
          </a:xfrm>
          <a:prstGeom prst="chevron">
            <a:avLst>
              <a:gd name="adj" fmla="val 33317"/>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latin typeface="Calibri" pitchFamily="34" charset="0"/>
            </a:endParaRPr>
          </a:p>
        </p:txBody>
      </p:sp>
      <p:sp>
        <p:nvSpPr>
          <p:cNvPr id="171019" name="Text Box 10"/>
          <p:cNvSpPr txBox="1">
            <a:spLocks noChangeArrowheads="1"/>
          </p:cNvSpPr>
          <p:nvPr/>
        </p:nvSpPr>
        <p:spPr bwMode="auto">
          <a:xfrm>
            <a:off x="663575" y="1501775"/>
            <a:ext cx="148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latin typeface="Calibri" pitchFamily="34" charset="0"/>
              </a:rPr>
              <a:t>Birinci dönem</a:t>
            </a:r>
          </a:p>
        </p:txBody>
      </p:sp>
      <p:sp>
        <p:nvSpPr>
          <p:cNvPr id="171020" name="Text Box 11"/>
          <p:cNvSpPr txBox="1">
            <a:spLocks noChangeArrowheads="1"/>
          </p:cNvSpPr>
          <p:nvPr/>
        </p:nvSpPr>
        <p:spPr bwMode="auto">
          <a:xfrm>
            <a:off x="663575" y="3635375"/>
            <a:ext cx="139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latin typeface="Calibri" pitchFamily="34" charset="0"/>
              </a:rPr>
              <a:t>İkinci dönem</a:t>
            </a:r>
          </a:p>
        </p:txBody>
      </p:sp>
      <p:sp>
        <p:nvSpPr>
          <p:cNvPr id="171021" name="Text Box 12"/>
          <p:cNvSpPr txBox="1">
            <a:spLocks noChangeArrowheads="1"/>
          </p:cNvSpPr>
          <p:nvPr/>
        </p:nvSpPr>
        <p:spPr bwMode="auto">
          <a:xfrm>
            <a:off x="663575" y="5997575"/>
            <a:ext cx="1252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latin typeface="Calibri" pitchFamily="34" charset="0"/>
              </a:rPr>
              <a:t>Son dönem</a:t>
            </a:r>
          </a:p>
        </p:txBody>
      </p:sp>
      <p:sp>
        <p:nvSpPr>
          <p:cNvPr id="171022" name="Text Box 13"/>
          <p:cNvSpPr txBox="1">
            <a:spLocks noChangeArrowheads="1"/>
          </p:cNvSpPr>
          <p:nvPr/>
        </p:nvSpPr>
        <p:spPr bwMode="auto">
          <a:xfrm>
            <a:off x="2286000" y="950183"/>
            <a:ext cx="51038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3200" b="1" dirty="0">
                <a:latin typeface="Trebuchet MS" pitchFamily="34" charset="0"/>
              </a:rPr>
              <a:t>SORUNUN GELİŞİM SÜRECİ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022"/>
                                        </p:tgtEl>
                                        <p:attrNameLst>
                                          <p:attrName>style.visibility</p:attrName>
                                        </p:attrNameLst>
                                      </p:cBhvr>
                                      <p:to>
                                        <p:strVal val="visible"/>
                                      </p:to>
                                    </p:set>
                                    <p:animEffect transition="in" filter="fade">
                                      <p:cBhvr>
                                        <p:cTn id="7" dur="500"/>
                                        <p:tgtEl>
                                          <p:spTgt spid="1710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1019"/>
                                        </p:tgtEl>
                                        <p:attrNameLst>
                                          <p:attrName>style.visibility</p:attrName>
                                        </p:attrNameLst>
                                      </p:cBhvr>
                                      <p:to>
                                        <p:strVal val="visible"/>
                                      </p:to>
                                    </p:set>
                                    <p:animEffect transition="in" filter="fade">
                                      <p:cBhvr>
                                        <p:cTn id="12" dur="1000"/>
                                        <p:tgtEl>
                                          <p:spTgt spid="171019"/>
                                        </p:tgtEl>
                                      </p:cBhvr>
                                    </p:animEffect>
                                    <p:anim calcmode="lin" valueType="num">
                                      <p:cBhvr>
                                        <p:cTn id="13" dur="1000" fill="hold"/>
                                        <p:tgtEl>
                                          <p:spTgt spid="171019"/>
                                        </p:tgtEl>
                                        <p:attrNameLst>
                                          <p:attrName>ppt_x</p:attrName>
                                        </p:attrNameLst>
                                      </p:cBhvr>
                                      <p:tavLst>
                                        <p:tav tm="0">
                                          <p:val>
                                            <p:strVal val="#ppt_x"/>
                                          </p:val>
                                        </p:tav>
                                        <p:tav tm="100000">
                                          <p:val>
                                            <p:strVal val="#ppt_x"/>
                                          </p:val>
                                        </p:tav>
                                      </p:tavLst>
                                    </p:anim>
                                    <p:anim calcmode="lin" valueType="num">
                                      <p:cBhvr>
                                        <p:cTn id="14" dur="1000" fill="hold"/>
                                        <p:tgtEl>
                                          <p:spTgt spid="1710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1011"/>
                                        </p:tgtEl>
                                        <p:attrNameLst>
                                          <p:attrName>style.visibility</p:attrName>
                                        </p:attrNameLst>
                                      </p:cBhvr>
                                      <p:to>
                                        <p:strVal val="visible"/>
                                      </p:to>
                                    </p:set>
                                    <p:animEffect transition="in" filter="fade">
                                      <p:cBhvr>
                                        <p:cTn id="19" dur="1000"/>
                                        <p:tgtEl>
                                          <p:spTgt spid="171011"/>
                                        </p:tgtEl>
                                      </p:cBhvr>
                                    </p:animEffect>
                                    <p:anim calcmode="lin" valueType="num">
                                      <p:cBhvr>
                                        <p:cTn id="20" dur="1000" fill="hold"/>
                                        <p:tgtEl>
                                          <p:spTgt spid="171011"/>
                                        </p:tgtEl>
                                        <p:attrNameLst>
                                          <p:attrName>ppt_x</p:attrName>
                                        </p:attrNameLst>
                                      </p:cBhvr>
                                      <p:tavLst>
                                        <p:tav tm="0">
                                          <p:val>
                                            <p:strVal val="#ppt_x"/>
                                          </p:val>
                                        </p:tav>
                                        <p:tav tm="100000">
                                          <p:val>
                                            <p:strVal val="#ppt_x"/>
                                          </p:val>
                                        </p:tav>
                                      </p:tavLst>
                                    </p:anim>
                                    <p:anim calcmode="lin" valueType="num">
                                      <p:cBhvr>
                                        <p:cTn id="21" dur="1000" fill="hold"/>
                                        <p:tgtEl>
                                          <p:spTgt spid="1710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1020"/>
                                        </p:tgtEl>
                                        <p:attrNameLst>
                                          <p:attrName>style.visibility</p:attrName>
                                        </p:attrNameLst>
                                      </p:cBhvr>
                                      <p:to>
                                        <p:strVal val="visible"/>
                                      </p:to>
                                    </p:set>
                                    <p:animEffect transition="in" filter="fade">
                                      <p:cBhvr>
                                        <p:cTn id="26" dur="1000"/>
                                        <p:tgtEl>
                                          <p:spTgt spid="171020"/>
                                        </p:tgtEl>
                                      </p:cBhvr>
                                    </p:animEffect>
                                    <p:anim calcmode="lin" valueType="num">
                                      <p:cBhvr>
                                        <p:cTn id="27" dur="1000" fill="hold"/>
                                        <p:tgtEl>
                                          <p:spTgt spid="171020"/>
                                        </p:tgtEl>
                                        <p:attrNameLst>
                                          <p:attrName>ppt_x</p:attrName>
                                        </p:attrNameLst>
                                      </p:cBhvr>
                                      <p:tavLst>
                                        <p:tav tm="0">
                                          <p:val>
                                            <p:strVal val="#ppt_x"/>
                                          </p:val>
                                        </p:tav>
                                        <p:tav tm="100000">
                                          <p:val>
                                            <p:strVal val="#ppt_x"/>
                                          </p:val>
                                        </p:tav>
                                      </p:tavLst>
                                    </p:anim>
                                    <p:anim calcmode="lin" valueType="num">
                                      <p:cBhvr>
                                        <p:cTn id="28" dur="1000" fill="hold"/>
                                        <p:tgtEl>
                                          <p:spTgt spid="1710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1012"/>
                                        </p:tgtEl>
                                        <p:attrNameLst>
                                          <p:attrName>style.visibility</p:attrName>
                                        </p:attrNameLst>
                                      </p:cBhvr>
                                      <p:to>
                                        <p:strVal val="visible"/>
                                      </p:to>
                                    </p:set>
                                    <p:animEffect transition="in" filter="fade">
                                      <p:cBhvr>
                                        <p:cTn id="33" dur="1000"/>
                                        <p:tgtEl>
                                          <p:spTgt spid="171012"/>
                                        </p:tgtEl>
                                      </p:cBhvr>
                                    </p:animEffect>
                                    <p:anim calcmode="lin" valueType="num">
                                      <p:cBhvr>
                                        <p:cTn id="34" dur="1000" fill="hold"/>
                                        <p:tgtEl>
                                          <p:spTgt spid="171012"/>
                                        </p:tgtEl>
                                        <p:attrNameLst>
                                          <p:attrName>ppt_x</p:attrName>
                                        </p:attrNameLst>
                                      </p:cBhvr>
                                      <p:tavLst>
                                        <p:tav tm="0">
                                          <p:val>
                                            <p:strVal val="#ppt_x"/>
                                          </p:val>
                                        </p:tav>
                                        <p:tav tm="100000">
                                          <p:val>
                                            <p:strVal val="#ppt_x"/>
                                          </p:val>
                                        </p:tav>
                                      </p:tavLst>
                                    </p:anim>
                                    <p:anim calcmode="lin" valueType="num">
                                      <p:cBhvr>
                                        <p:cTn id="35" dur="1000" fill="hold"/>
                                        <p:tgtEl>
                                          <p:spTgt spid="1710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1021"/>
                                        </p:tgtEl>
                                        <p:attrNameLst>
                                          <p:attrName>style.visibility</p:attrName>
                                        </p:attrNameLst>
                                      </p:cBhvr>
                                      <p:to>
                                        <p:strVal val="visible"/>
                                      </p:to>
                                    </p:set>
                                    <p:animEffect transition="in" filter="fade">
                                      <p:cBhvr>
                                        <p:cTn id="40" dur="1000"/>
                                        <p:tgtEl>
                                          <p:spTgt spid="171021"/>
                                        </p:tgtEl>
                                      </p:cBhvr>
                                    </p:animEffect>
                                    <p:anim calcmode="lin" valueType="num">
                                      <p:cBhvr>
                                        <p:cTn id="41" dur="1000" fill="hold"/>
                                        <p:tgtEl>
                                          <p:spTgt spid="171021"/>
                                        </p:tgtEl>
                                        <p:attrNameLst>
                                          <p:attrName>ppt_x</p:attrName>
                                        </p:attrNameLst>
                                      </p:cBhvr>
                                      <p:tavLst>
                                        <p:tav tm="0">
                                          <p:val>
                                            <p:strVal val="#ppt_x"/>
                                          </p:val>
                                        </p:tav>
                                        <p:tav tm="100000">
                                          <p:val>
                                            <p:strVal val="#ppt_x"/>
                                          </p:val>
                                        </p:tav>
                                      </p:tavLst>
                                    </p:anim>
                                    <p:anim calcmode="lin" valueType="num">
                                      <p:cBhvr>
                                        <p:cTn id="42" dur="1000" fill="hold"/>
                                        <p:tgtEl>
                                          <p:spTgt spid="17102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1013"/>
                                        </p:tgtEl>
                                        <p:attrNameLst>
                                          <p:attrName>style.visibility</p:attrName>
                                        </p:attrNameLst>
                                      </p:cBhvr>
                                      <p:to>
                                        <p:strVal val="visible"/>
                                      </p:to>
                                    </p:set>
                                    <p:animEffect transition="in" filter="fade">
                                      <p:cBhvr>
                                        <p:cTn id="47" dur="1000"/>
                                        <p:tgtEl>
                                          <p:spTgt spid="171013"/>
                                        </p:tgtEl>
                                      </p:cBhvr>
                                    </p:animEffect>
                                    <p:anim calcmode="lin" valueType="num">
                                      <p:cBhvr>
                                        <p:cTn id="48" dur="1000" fill="hold"/>
                                        <p:tgtEl>
                                          <p:spTgt spid="171013"/>
                                        </p:tgtEl>
                                        <p:attrNameLst>
                                          <p:attrName>ppt_x</p:attrName>
                                        </p:attrNameLst>
                                      </p:cBhvr>
                                      <p:tavLst>
                                        <p:tav tm="0">
                                          <p:val>
                                            <p:strVal val="#ppt_x"/>
                                          </p:val>
                                        </p:tav>
                                        <p:tav tm="100000">
                                          <p:val>
                                            <p:strVal val="#ppt_x"/>
                                          </p:val>
                                        </p:tav>
                                      </p:tavLst>
                                    </p:anim>
                                    <p:anim calcmode="lin" valueType="num">
                                      <p:cBhvr>
                                        <p:cTn id="49" dur="1000" fill="hold"/>
                                        <p:tgtEl>
                                          <p:spTgt spid="1710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p:bldP spid="171012" grpId="0"/>
      <p:bldP spid="171013" grpId="0"/>
      <p:bldP spid="171019" grpId="0"/>
      <p:bldP spid="171020" grpId="0"/>
      <p:bldP spid="171021" grpId="0"/>
      <p:bldP spid="17102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6356350"/>
            <a:ext cx="7620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748DA9-774A-4F5C-AB24-E8EED5276653}" type="slidenum">
              <a:rPr lang="tr-TR">
                <a:solidFill>
                  <a:srgbClr val="D1EAEE"/>
                </a:solidFill>
              </a:rPr>
              <a:pPr eaLnBrk="1" hangingPunct="1"/>
              <a:t>136</a:t>
            </a:fld>
            <a:endParaRPr lang="tr-TR">
              <a:solidFill>
                <a:srgbClr val="D1EAEE"/>
              </a:solidFill>
            </a:endParaRPr>
          </a:p>
        </p:txBody>
      </p:sp>
      <p:sp>
        <p:nvSpPr>
          <p:cNvPr id="172035" name="WordArt 6"/>
          <p:cNvSpPr>
            <a:spLocks noChangeArrowheads="1" noChangeShapeType="1" noTextEdit="1"/>
          </p:cNvSpPr>
          <p:nvPr/>
        </p:nvSpPr>
        <p:spPr bwMode="auto">
          <a:xfrm>
            <a:off x="152400" y="1219200"/>
            <a:ext cx="2058987" cy="2555875"/>
          </a:xfrm>
          <a:prstGeom prst="rect">
            <a:avLst/>
          </a:prstGeom>
        </p:spPr>
        <p:txBody>
          <a:bodyPr wrap="none" fromWordArt="1">
            <a:prstTxWarp prst="textPlain">
              <a:avLst>
                <a:gd name="adj" fmla="val 50000"/>
              </a:avLst>
            </a:prstTxWarp>
          </a:bodyPr>
          <a:lstStyle/>
          <a:p>
            <a:pPr algn="ctr"/>
            <a:r>
              <a:rPr lang="tr-TR" sz="3600" kern="10" dirty="0">
                <a:ln w="9525">
                  <a:solidFill>
                    <a:srgbClr val="000000"/>
                  </a:solidFill>
                  <a:round/>
                  <a:headEnd/>
                  <a:tailEnd/>
                </a:ln>
                <a:latin typeface="Arial Black"/>
              </a:rPr>
              <a:t>?</a:t>
            </a:r>
          </a:p>
        </p:txBody>
      </p:sp>
      <p:sp>
        <p:nvSpPr>
          <p:cNvPr id="172036" name="WordArt 7"/>
          <p:cNvSpPr>
            <a:spLocks noChangeArrowheads="1" noChangeShapeType="1" noTextEdit="1"/>
          </p:cNvSpPr>
          <p:nvPr/>
        </p:nvSpPr>
        <p:spPr bwMode="auto">
          <a:xfrm>
            <a:off x="2031089" y="2286000"/>
            <a:ext cx="7110413" cy="1728788"/>
          </a:xfrm>
          <a:prstGeom prst="rect">
            <a:avLst/>
          </a:prstGeom>
        </p:spPr>
        <p:txBody>
          <a:bodyPr wrap="none" fromWordArt="1">
            <a:prstTxWarp prst="textPlain">
              <a:avLst>
                <a:gd name="adj" fmla="val 50000"/>
              </a:avLst>
            </a:prstTxWarp>
          </a:bodyPr>
          <a:lstStyle/>
          <a:p>
            <a:r>
              <a:rPr lang="tr-TR" sz="3600" kern="10" dirty="0">
                <a:ln w="9525">
                  <a:solidFill>
                    <a:srgbClr val="000000"/>
                  </a:solidFill>
                  <a:round/>
                  <a:headEnd/>
                  <a:tailEnd/>
                </a:ln>
                <a:latin typeface="Arial Black"/>
              </a:rPr>
              <a:t>Bu çocukların karşılaştıkları </a:t>
            </a:r>
          </a:p>
          <a:p>
            <a:r>
              <a:rPr lang="tr-TR" sz="3600" kern="10" dirty="0">
                <a:ln w="9525">
                  <a:solidFill>
                    <a:srgbClr val="000000"/>
                  </a:solidFill>
                  <a:round/>
                  <a:headEnd/>
                  <a:tailEnd/>
                </a:ln>
                <a:latin typeface="Arial Black"/>
              </a:rPr>
              <a:t>sorunlar ve ihtiyaçları nelerdir</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a:xfrm>
            <a:off x="835025" y="1143000"/>
            <a:ext cx="8308975" cy="1008063"/>
          </a:xfrm>
        </p:spPr>
        <p:txBody>
          <a:bodyPr rtlCol="0">
            <a:normAutofit fontScale="90000"/>
          </a:bodyPr>
          <a:lstStyle/>
          <a:p>
            <a:pPr fontAlgn="auto">
              <a:spcAft>
                <a:spcPts val="0"/>
              </a:spcAft>
              <a:defRPr/>
            </a:pPr>
            <a:r>
              <a:rPr lang="tr-TR" sz="3200" dirty="0"/>
              <a:t>BU ÇOCUKLARIN KARŞILAŞTIKLARI SORUNLAR</a:t>
            </a:r>
          </a:p>
        </p:txBody>
      </p:sp>
      <p:sp>
        <p:nvSpPr>
          <p:cNvPr id="173060" name="Rectangle 3"/>
          <p:cNvSpPr>
            <a:spLocks noGrp="1" noChangeArrowheads="1"/>
          </p:cNvSpPr>
          <p:nvPr>
            <p:ph idx="4294967295"/>
          </p:nvPr>
        </p:nvSpPr>
        <p:spPr>
          <a:xfrm>
            <a:off x="0" y="2562225"/>
            <a:ext cx="5913438" cy="4103688"/>
          </a:xfrm>
        </p:spPr>
        <p:txBody>
          <a:bodyPr/>
          <a:lstStyle/>
          <a:p>
            <a:pPr>
              <a:lnSpc>
                <a:spcPct val="70000"/>
              </a:lnSpc>
              <a:spcBef>
                <a:spcPct val="35000"/>
              </a:spcBef>
            </a:pPr>
            <a:r>
              <a:rPr lang="tr-TR" dirty="0"/>
              <a:t>Etiketlenme</a:t>
            </a:r>
          </a:p>
          <a:p>
            <a:pPr>
              <a:lnSpc>
                <a:spcPct val="70000"/>
              </a:lnSpc>
              <a:spcBef>
                <a:spcPct val="35000"/>
              </a:spcBef>
            </a:pPr>
            <a:r>
              <a:rPr lang="tr-TR" dirty="0"/>
              <a:t>Beceri eksikliği</a:t>
            </a:r>
          </a:p>
          <a:p>
            <a:pPr>
              <a:lnSpc>
                <a:spcPct val="70000"/>
              </a:lnSpc>
              <a:spcBef>
                <a:spcPct val="35000"/>
              </a:spcBef>
            </a:pPr>
            <a:r>
              <a:rPr lang="tr-TR" dirty="0"/>
              <a:t>Yalnızlık, dışlanma</a:t>
            </a:r>
          </a:p>
          <a:p>
            <a:pPr>
              <a:lnSpc>
                <a:spcPct val="70000"/>
              </a:lnSpc>
              <a:spcBef>
                <a:spcPct val="35000"/>
              </a:spcBef>
            </a:pPr>
            <a:r>
              <a:rPr lang="tr-TR" dirty="0"/>
              <a:t>Okuldan atılma</a:t>
            </a:r>
          </a:p>
          <a:p>
            <a:pPr>
              <a:lnSpc>
                <a:spcPct val="70000"/>
              </a:lnSpc>
              <a:spcBef>
                <a:spcPct val="35000"/>
              </a:spcBef>
            </a:pPr>
            <a:r>
              <a:rPr lang="tr-TR" dirty="0"/>
              <a:t>Sağlık sorunları</a:t>
            </a:r>
          </a:p>
          <a:p>
            <a:pPr>
              <a:lnSpc>
                <a:spcPct val="70000"/>
              </a:lnSpc>
              <a:spcBef>
                <a:spcPct val="35000"/>
              </a:spcBef>
            </a:pPr>
            <a:r>
              <a:rPr lang="tr-TR" dirty="0"/>
              <a:t>Yasal sorunlar</a:t>
            </a:r>
          </a:p>
          <a:p>
            <a:pPr>
              <a:lnSpc>
                <a:spcPct val="70000"/>
              </a:lnSpc>
              <a:spcBef>
                <a:spcPct val="35000"/>
              </a:spcBef>
            </a:pPr>
            <a:r>
              <a:rPr lang="tr-TR" dirty="0"/>
              <a:t>Sokakta yaşama</a:t>
            </a:r>
          </a:p>
          <a:p>
            <a:pPr>
              <a:lnSpc>
                <a:spcPct val="70000"/>
              </a:lnSpc>
              <a:spcBef>
                <a:spcPct val="35000"/>
              </a:spcBef>
            </a:pPr>
            <a:r>
              <a:rPr lang="tr-TR" dirty="0"/>
              <a:t>Ruhsal sorunlar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5586"/>
                                        </p:tgtEl>
                                        <p:attrNameLst>
                                          <p:attrName>style.visibility</p:attrName>
                                        </p:attrNameLst>
                                      </p:cBhvr>
                                      <p:to>
                                        <p:strVal val="visible"/>
                                      </p:to>
                                    </p:set>
                                    <p:animEffect transition="in" filter="fade">
                                      <p:cBhvr>
                                        <p:cTn id="7" dur="500"/>
                                        <p:tgtEl>
                                          <p:spTgt spid="1955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3060">
                                            <p:txEl>
                                              <p:pRg st="0" end="0"/>
                                            </p:txEl>
                                          </p:spTgt>
                                        </p:tgtEl>
                                        <p:attrNameLst>
                                          <p:attrName>style.visibility</p:attrName>
                                        </p:attrNameLst>
                                      </p:cBhvr>
                                      <p:to>
                                        <p:strVal val="visible"/>
                                      </p:to>
                                    </p:set>
                                    <p:animEffect transition="in" filter="fade">
                                      <p:cBhvr>
                                        <p:cTn id="12" dur="1000"/>
                                        <p:tgtEl>
                                          <p:spTgt spid="173060">
                                            <p:txEl>
                                              <p:pRg st="0" end="0"/>
                                            </p:txEl>
                                          </p:spTgt>
                                        </p:tgtEl>
                                      </p:cBhvr>
                                    </p:animEffect>
                                    <p:anim calcmode="lin" valueType="num">
                                      <p:cBhvr>
                                        <p:cTn id="13" dur="1000" fill="hold"/>
                                        <p:tgtEl>
                                          <p:spTgt spid="17306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30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3060">
                                            <p:txEl>
                                              <p:pRg st="1" end="1"/>
                                            </p:txEl>
                                          </p:spTgt>
                                        </p:tgtEl>
                                        <p:attrNameLst>
                                          <p:attrName>style.visibility</p:attrName>
                                        </p:attrNameLst>
                                      </p:cBhvr>
                                      <p:to>
                                        <p:strVal val="visible"/>
                                      </p:to>
                                    </p:set>
                                    <p:animEffect transition="in" filter="fade">
                                      <p:cBhvr>
                                        <p:cTn id="19" dur="1000"/>
                                        <p:tgtEl>
                                          <p:spTgt spid="173060">
                                            <p:txEl>
                                              <p:pRg st="1" end="1"/>
                                            </p:txEl>
                                          </p:spTgt>
                                        </p:tgtEl>
                                      </p:cBhvr>
                                    </p:animEffect>
                                    <p:anim calcmode="lin" valueType="num">
                                      <p:cBhvr>
                                        <p:cTn id="20" dur="1000" fill="hold"/>
                                        <p:tgtEl>
                                          <p:spTgt spid="17306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306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3060">
                                            <p:txEl>
                                              <p:pRg st="2" end="2"/>
                                            </p:txEl>
                                          </p:spTgt>
                                        </p:tgtEl>
                                        <p:attrNameLst>
                                          <p:attrName>style.visibility</p:attrName>
                                        </p:attrNameLst>
                                      </p:cBhvr>
                                      <p:to>
                                        <p:strVal val="visible"/>
                                      </p:to>
                                    </p:set>
                                    <p:animEffect transition="in" filter="fade">
                                      <p:cBhvr>
                                        <p:cTn id="26" dur="1000"/>
                                        <p:tgtEl>
                                          <p:spTgt spid="173060">
                                            <p:txEl>
                                              <p:pRg st="2" end="2"/>
                                            </p:txEl>
                                          </p:spTgt>
                                        </p:tgtEl>
                                      </p:cBhvr>
                                    </p:animEffect>
                                    <p:anim calcmode="lin" valueType="num">
                                      <p:cBhvr>
                                        <p:cTn id="27" dur="1000" fill="hold"/>
                                        <p:tgtEl>
                                          <p:spTgt spid="17306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7306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3060">
                                            <p:txEl>
                                              <p:pRg st="3" end="3"/>
                                            </p:txEl>
                                          </p:spTgt>
                                        </p:tgtEl>
                                        <p:attrNameLst>
                                          <p:attrName>style.visibility</p:attrName>
                                        </p:attrNameLst>
                                      </p:cBhvr>
                                      <p:to>
                                        <p:strVal val="visible"/>
                                      </p:to>
                                    </p:set>
                                    <p:animEffect transition="in" filter="fade">
                                      <p:cBhvr>
                                        <p:cTn id="33" dur="1000"/>
                                        <p:tgtEl>
                                          <p:spTgt spid="173060">
                                            <p:txEl>
                                              <p:pRg st="3" end="3"/>
                                            </p:txEl>
                                          </p:spTgt>
                                        </p:tgtEl>
                                      </p:cBhvr>
                                    </p:animEffect>
                                    <p:anim calcmode="lin" valueType="num">
                                      <p:cBhvr>
                                        <p:cTn id="34" dur="1000" fill="hold"/>
                                        <p:tgtEl>
                                          <p:spTgt spid="173060">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7306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3060">
                                            <p:txEl>
                                              <p:pRg st="4" end="4"/>
                                            </p:txEl>
                                          </p:spTgt>
                                        </p:tgtEl>
                                        <p:attrNameLst>
                                          <p:attrName>style.visibility</p:attrName>
                                        </p:attrNameLst>
                                      </p:cBhvr>
                                      <p:to>
                                        <p:strVal val="visible"/>
                                      </p:to>
                                    </p:set>
                                    <p:animEffect transition="in" filter="fade">
                                      <p:cBhvr>
                                        <p:cTn id="40" dur="1000"/>
                                        <p:tgtEl>
                                          <p:spTgt spid="173060">
                                            <p:txEl>
                                              <p:pRg st="4" end="4"/>
                                            </p:txEl>
                                          </p:spTgt>
                                        </p:tgtEl>
                                      </p:cBhvr>
                                    </p:animEffect>
                                    <p:anim calcmode="lin" valueType="num">
                                      <p:cBhvr>
                                        <p:cTn id="41" dur="1000" fill="hold"/>
                                        <p:tgtEl>
                                          <p:spTgt spid="173060">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7306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3060">
                                            <p:txEl>
                                              <p:pRg st="5" end="5"/>
                                            </p:txEl>
                                          </p:spTgt>
                                        </p:tgtEl>
                                        <p:attrNameLst>
                                          <p:attrName>style.visibility</p:attrName>
                                        </p:attrNameLst>
                                      </p:cBhvr>
                                      <p:to>
                                        <p:strVal val="visible"/>
                                      </p:to>
                                    </p:set>
                                    <p:animEffect transition="in" filter="fade">
                                      <p:cBhvr>
                                        <p:cTn id="47" dur="1000"/>
                                        <p:tgtEl>
                                          <p:spTgt spid="173060">
                                            <p:txEl>
                                              <p:pRg st="5" end="5"/>
                                            </p:txEl>
                                          </p:spTgt>
                                        </p:tgtEl>
                                      </p:cBhvr>
                                    </p:animEffect>
                                    <p:anim calcmode="lin" valueType="num">
                                      <p:cBhvr>
                                        <p:cTn id="48" dur="1000" fill="hold"/>
                                        <p:tgtEl>
                                          <p:spTgt spid="173060">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7306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3060">
                                            <p:txEl>
                                              <p:pRg st="6" end="6"/>
                                            </p:txEl>
                                          </p:spTgt>
                                        </p:tgtEl>
                                        <p:attrNameLst>
                                          <p:attrName>style.visibility</p:attrName>
                                        </p:attrNameLst>
                                      </p:cBhvr>
                                      <p:to>
                                        <p:strVal val="visible"/>
                                      </p:to>
                                    </p:set>
                                    <p:animEffect transition="in" filter="fade">
                                      <p:cBhvr>
                                        <p:cTn id="54" dur="1000"/>
                                        <p:tgtEl>
                                          <p:spTgt spid="173060">
                                            <p:txEl>
                                              <p:pRg st="6" end="6"/>
                                            </p:txEl>
                                          </p:spTgt>
                                        </p:tgtEl>
                                      </p:cBhvr>
                                    </p:animEffect>
                                    <p:anim calcmode="lin" valueType="num">
                                      <p:cBhvr>
                                        <p:cTn id="55" dur="1000" fill="hold"/>
                                        <p:tgtEl>
                                          <p:spTgt spid="173060">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7306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73060">
                                            <p:txEl>
                                              <p:pRg st="7" end="7"/>
                                            </p:txEl>
                                          </p:spTgt>
                                        </p:tgtEl>
                                        <p:attrNameLst>
                                          <p:attrName>style.visibility</p:attrName>
                                        </p:attrNameLst>
                                      </p:cBhvr>
                                      <p:to>
                                        <p:strVal val="visible"/>
                                      </p:to>
                                    </p:set>
                                    <p:animEffect transition="in" filter="fade">
                                      <p:cBhvr>
                                        <p:cTn id="61" dur="1000"/>
                                        <p:tgtEl>
                                          <p:spTgt spid="173060">
                                            <p:txEl>
                                              <p:pRg st="7" end="7"/>
                                            </p:txEl>
                                          </p:spTgt>
                                        </p:tgtEl>
                                      </p:cBhvr>
                                    </p:animEffect>
                                    <p:anim calcmode="lin" valueType="num">
                                      <p:cBhvr>
                                        <p:cTn id="62" dur="1000" fill="hold"/>
                                        <p:tgtEl>
                                          <p:spTgt spid="173060">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7306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P spid="173060"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0" y="990600"/>
            <a:ext cx="8039100" cy="863600"/>
          </a:xfrm>
        </p:spPr>
        <p:txBody>
          <a:bodyPr/>
          <a:lstStyle/>
          <a:p>
            <a:r>
              <a:rPr lang="tr-TR" sz="2400" b="1" dirty="0"/>
              <a:t>ZOR ÇOCUKLAR VE EĞİTİM SİSTEMİ</a:t>
            </a:r>
          </a:p>
        </p:txBody>
      </p:sp>
      <p:sp>
        <p:nvSpPr>
          <p:cNvPr id="174084" name="Rectangle 3"/>
          <p:cNvSpPr>
            <a:spLocks noGrp="1" noChangeArrowheads="1"/>
          </p:cNvSpPr>
          <p:nvPr>
            <p:ph idx="4294967295"/>
          </p:nvPr>
        </p:nvSpPr>
        <p:spPr>
          <a:xfrm>
            <a:off x="0" y="1854200"/>
            <a:ext cx="8574088" cy="5040313"/>
          </a:xfrm>
        </p:spPr>
        <p:txBody>
          <a:bodyPr/>
          <a:lstStyle/>
          <a:p>
            <a:pPr marL="609600" indent="-609600">
              <a:lnSpc>
                <a:spcPct val="70000"/>
              </a:lnSpc>
            </a:pPr>
            <a:r>
              <a:rPr lang="tr-TR" dirty="0"/>
              <a:t>Okulda izolasyon gelişir</a:t>
            </a:r>
          </a:p>
          <a:p>
            <a:pPr marL="609600" indent="-609600">
              <a:lnSpc>
                <a:spcPct val="70000"/>
              </a:lnSpc>
            </a:pPr>
            <a:r>
              <a:rPr lang="tr-TR" dirty="0"/>
              <a:t>Bu çocuklara yönelik müdahale yöntemleri konusunda bilgi eksikliği ve insan kaynaklığı eksikliği</a:t>
            </a:r>
          </a:p>
          <a:p>
            <a:pPr marL="609600" indent="-609600">
              <a:lnSpc>
                <a:spcPct val="70000"/>
              </a:lnSpc>
            </a:pPr>
            <a:r>
              <a:rPr lang="tr-TR" dirty="0"/>
              <a:t>Aileleriyle yetersiz iletişim kurma ve baskıcı bir tavır takınma</a:t>
            </a:r>
          </a:p>
          <a:p>
            <a:pPr marL="609600" indent="-609600">
              <a:lnSpc>
                <a:spcPct val="70000"/>
              </a:lnSpc>
            </a:pPr>
            <a:r>
              <a:rPr lang="tr-TR" dirty="0"/>
              <a:t>Olumsuz davranış sergileneceği beklentisinin artmasına paralel olumlu davranışların olabileceğine inancın azalması</a:t>
            </a:r>
          </a:p>
          <a:p>
            <a:pPr marL="609600" indent="-609600">
              <a:lnSpc>
                <a:spcPct val="70000"/>
              </a:lnSpc>
            </a:pPr>
            <a:r>
              <a:rPr lang="tr-TR" dirty="0"/>
              <a:t>Okuldan uzaklaştırılan çocukların riskli davranış gösterme sıklığının artması </a:t>
            </a:r>
          </a:p>
          <a:p>
            <a:pPr marL="609600" indent="-609600">
              <a:lnSpc>
                <a:spcPct val="70000"/>
              </a:lnSpc>
            </a:pPr>
            <a:r>
              <a:rPr lang="tr-TR" dirty="0"/>
              <a:t>Bu çocukların damgalanması ve bunun sonucunda olumsuz davranışlarını sürdürmeye devam etmeleri </a:t>
            </a:r>
          </a:p>
          <a:p>
            <a:pPr marL="609600" indent="-609600">
              <a:lnSpc>
                <a:spcPct val="70000"/>
              </a:lnSpc>
              <a:buFontTx/>
              <a:buNone/>
            </a:pPr>
            <a:endParaRPr lang="tr-TR" b="1" dirty="0"/>
          </a:p>
          <a:p>
            <a:pPr marL="609600" indent="-609600">
              <a:lnSpc>
                <a:spcPct val="70000"/>
              </a:lnSpc>
              <a:buFontTx/>
              <a:buNone/>
            </a:pPr>
            <a:r>
              <a:rPr lang="tr-TR" b="1" dirty="0"/>
              <a:t>UNUTMAYIN, Bu çocuklarla uğraşmak uzun soluklu bir çalışmayı ve sabrı gerektirmektedir.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fade">
                                      <p:cBhvr>
                                        <p:cTn id="7" dur="500"/>
                                        <p:tgtEl>
                                          <p:spTgt spid="1740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4084">
                                            <p:txEl>
                                              <p:pRg st="0" end="0"/>
                                            </p:txEl>
                                          </p:spTgt>
                                        </p:tgtEl>
                                        <p:attrNameLst>
                                          <p:attrName>style.visibility</p:attrName>
                                        </p:attrNameLst>
                                      </p:cBhvr>
                                      <p:to>
                                        <p:strVal val="visible"/>
                                      </p:to>
                                    </p:set>
                                    <p:animEffect transition="in" filter="fade">
                                      <p:cBhvr>
                                        <p:cTn id="12" dur="1000"/>
                                        <p:tgtEl>
                                          <p:spTgt spid="174084">
                                            <p:txEl>
                                              <p:pRg st="0" end="0"/>
                                            </p:txEl>
                                          </p:spTgt>
                                        </p:tgtEl>
                                      </p:cBhvr>
                                    </p:animEffect>
                                    <p:anim calcmode="lin" valueType="num">
                                      <p:cBhvr>
                                        <p:cTn id="13" dur="1000" fill="hold"/>
                                        <p:tgtEl>
                                          <p:spTgt spid="17408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40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4084">
                                            <p:txEl>
                                              <p:pRg st="1" end="1"/>
                                            </p:txEl>
                                          </p:spTgt>
                                        </p:tgtEl>
                                        <p:attrNameLst>
                                          <p:attrName>style.visibility</p:attrName>
                                        </p:attrNameLst>
                                      </p:cBhvr>
                                      <p:to>
                                        <p:strVal val="visible"/>
                                      </p:to>
                                    </p:set>
                                    <p:animEffect transition="in" filter="fade">
                                      <p:cBhvr>
                                        <p:cTn id="19" dur="1000"/>
                                        <p:tgtEl>
                                          <p:spTgt spid="174084">
                                            <p:txEl>
                                              <p:pRg st="1" end="1"/>
                                            </p:txEl>
                                          </p:spTgt>
                                        </p:tgtEl>
                                      </p:cBhvr>
                                    </p:animEffect>
                                    <p:anim calcmode="lin" valueType="num">
                                      <p:cBhvr>
                                        <p:cTn id="20" dur="10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40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4084">
                                            <p:txEl>
                                              <p:pRg st="2" end="2"/>
                                            </p:txEl>
                                          </p:spTgt>
                                        </p:tgtEl>
                                        <p:attrNameLst>
                                          <p:attrName>style.visibility</p:attrName>
                                        </p:attrNameLst>
                                      </p:cBhvr>
                                      <p:to>
                                        <p:strVal val="visible"/>
                                      </p:to>
                                    </p:set>
                                    <p:animEffect transition="in" filter="fade">
                                      <p:cBhvr>
                                        <p:cTn id="26" dur="1000"/>
                                        <p:tgtEl>
                                          <p:spTgt spid="174084">
                                            <p:txEl>
                                              <p:pRg st="2" end="2"/>
                                            </p:txEl>
                                          </p:spTgt>
                                        </p:tgtEl>
                                      </p:cBhvr>
                                    </p:animEffect>
                                    <p:anim calcmode="lin" valueType="num">
                                      <p:cBhvr>
                                        <p:cTn id="27" dur="10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740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4084">
                                            <p:txEl>
                                              <p:pRg st="3" end="3"/>
                                            </p:txEl>
                                          </p:spTgt>
                                        </p:tgtEl>
                                        <p:attrNameLst>
                                          <p:attrName>style.visibility</p:attrName>
                                        </p:attrNameLst>
                                      </p:cBhvr>
                                      <p:to>
                                        <p:strVal val="visible"/>
                                      </p:to>
                                    </p:set>
                                    <p:animEffect transition="in" filter="fade">
                                      <p:cBhvr>
                                        <p:cTn id="33" dur="1000"/>
                                        <p:tgtEl>
                                          <p:spTgt spid="174084">
                                            <p:txEl>
                                              <p:pRg st="3" end="3"/>
                                            </p:txEl>
                                          </p:spTgt>
                                        </p:tgtEl>
                                      </p:cBhvr>
                                    </p:animEffect>
                                    <p:anim calcmode="lin" valueType="num">
                                      <p:cBhvr>
                                        <p:cTn id="34" dur="10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7408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4084">
                                            <p:txEl>
                                              <p:pRg st="4" end="4"/>
                                            </p:txEl>
                                          </p:spTgt>
                                        </p:tgtEl>
                                        <p:attrNameLst>
                                          <p:attrName>style.visibility</p:attrName>
                                        </p:attrNameLst>
                                      </p:cBhvr>
                                      <p:to>
                                        <p:strVal val="visible"/>
                                      </p:to>
                                    </p:set>
                                    <p:animEffect transition="in" filter="fade">
                                      <p:cBhvr>
                                        <p:cTn id="40" dur="1000"/>
                                        <p:tgtEl>
                                          <p:spTgt spid="174084">
                                            <p:txEl>
                                              <p:pRg st="4" end="4"/>
                                            </p:txEl>
                                          </p:spTgt>
                                        </p:tgtEl>
                                      </p:cBhvr>
                                    </p:animEffect>
                                    <p:anim calcmode="lin" valueType="num">
                                      <p:cBhvr>
                                        <p:cTn id="41" dur="10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7408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4084">
                                            <p:txEl>
                                              <p:pRg st="5" end="5"/>
                                            </p:txEl>
                                          </p:spTgt>
                                        </p:tgtEl>
                                        <p:attrNameLst>
                                          <p:attrName>style.visibility</p:attrName>
                                        </p:attrNameLst>
                                      </p:cBhvr>
                                      <p:to>
                                        <p:strVal val="visible"/>
                                      </p:to>
                                    </p:set>
                                    <p:animEffect transition="in" filter="fade">
                                      <p:cBhvr>
                                        <p:cTn id="47" dur="1000"/>
                                        <p:tgtEl>
                                          <p:spTgt spid="174084">
                                            <p:txEl>
                                              <p:pRg st="5" end="5"/>
                                            </p:txEl>
                                          </p:spTgt>
                                        </p:tgtEl>
                                      </p:cBhvr>
                                    </p:animEffect>
                                    <p:anim calcmode="lin" valueType="num">
                                      <p:cBhvr>
                                        <p:cTn id="48" dur="10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7408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4084">
                                            <p:txEl>
                                              <p:pRg st="7" end="7"/>
                                            </p:txEl>
                                          </p:spTgt>
                                        </p:tgtEl>
                                        <p:attrNameLst>
                                          <p:attrName>style.visibility</p:attrName>
                                        </p:attrNameLst>
                                      </p:cBhvr>
                                      <p:to>
                                        <p:strVal val="visible"/>
                                      </p:to>
                                    </p:set>
                                    <p:animEffect transition="in" filter="fade">
                                      <p:cBhvr>
                                        <p:cTn id="54" dur="1000"/>
                                        <p:tgtEl>
                                          <p:spTgt spid="174084">
                                            <p:txEl>
                                              <p:pRg st="7" end="7"/>
                                            </p:txEl>
                                          </p:spTgt>
                                        </p:tgtEl>
                                      </p:cBhvr>
                                    </p:animEffect>
                                    <p:anim calcmode="lin" valueType="num">
                                      <p:cBhvr>
                                        <p:cTn id="55" dur="1000" fill="hold"/>
                                        <p:tgtEl>
                                          <p:spTgt spid="174084">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17408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P spid="174084"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0" y="838200"/>
            <a:ext cx="8229600" cy="1143000"/>
          </a:xfrm>
        </p:spPr>
        <p:txBody>
          <a:bodyPr/>
          <a:lstStyle/>
          <a:p>
            <a:r>
              <a:rPr lang="tr-TR" dirty="0"/>
              <a:t>Etkisiz yaklaşımlar</a:t>
            </a:r>
          </a:p>
        </p:txBody>
      </p:sp>
      <p:sp>
        <p:nvSpPr>
          <p:cNvPr id="27651" name="Rectangle 3"/>
          <p:cNvSpPr>
            <a:spLocks noGrp="1" noChangeArrowheads="1"/>
          </p:cNvSpPr>
          <p:nvPr>
            <p:ph idx="4294967295"/>
          </p:nvPr>
        </p:nvSpPr>
        <p:spPr>
          <a:xfrm>
            <a:off x="0" y="1752600"/>
            <a:ext cx="3744913" cy="2684463"/>
          </a:xfrm>
        </p:spPr>
        <p:txBody>
          <a:bodyPr rtlCol="0">
            <a:normAutofit/>
          </a:bodyPr>
          <a:lstStyle/>
          <a:p>
            <a:pPr marL="274320" indent="-274320" fontAlgn="auto">
              <a:spcAft>
                <a:spcPts val="0"/>
              </a:spcAft>
              <a:buClr>
                <a:schemeClr val="accent3"/>
              </a:buClr>
              <a:buFont typeface="Wingdings 2"/>
              <a:buChar char=""/>
              <a:defRPr/>
            </a:pPr>
            <a:r>
              <a:rPr lang="tr-TR" dirty="0"/>
              <a:t>Eleştirmek</a:t>
            </a:r>
          </a:p>
          <a:p>
            <a:pPr marL="274320" indent="-274320" fontAlgn="auto">
              <a:spcAft>
                <a:spcPts val="0"/>
              </a:spcAft>
              <a:buClr>
                <a:schemeClr val="accent3"/>
              </a:buClr>
              <a:buFont typeface="Wingdings 2"/>
              <a:buChar char=""/>
              <a:defRPr/>
            </a:pPr>
            <a:r>
              <a:rPr lang="tr-TR" dirty="0"/>
              <a:t>Nasihat etmek</a:t>
            </a:r>
          </a:p>
          <a:p>
            <a:pPr marL="274320" indent="-274320" fontAlgn="auto">
              <a:spcAft>
                <a:spcPts val="0"/>
              </a:spcAft>
              <a:buClr>
                <a:schemeClr val="accent3"/>
              </a:buClr>
              <a:buFont typeface="Wingdings 2"/>
              <a:buChar char=""/>
              <a:defRPr/>
            </a:pPr>
            <a:r>
              <a:rPr lang="tr-TR" dirty="0"/>
              <a:t>Tartışmak</a:t>
            </a:r>
          </a:p>
          <a:p>
            <a:pPr marL="274320" indent="-274320" fontAlgn="auto">
              <a:spcAft>
                <a:spcPts val="0"/>
              </a:spcAft>
              <a:buClr>
                <a:schemeClr val="accent3"/>
              </a:buClr>
              <a:buFont typeface="Wingdings 2"/>
              <a:buChar char=""/>
              <a:defRPr/>
            </a:pPr>
            <a:r>
              <a:rPr lang="tr-TR" dirty="0"/>
              <a:t>Suçlamak</a:t>
            </a:r>
          </a:p>
          <a:p>
            <a:pPr marL="274320" indent="-274320" fontAlgn="auto">
              <a:spcAft>
                <a:spcPts val="0"/>
              </a:spcAft>
              <a:buClr>
                <a:schemeClr val="accent3"/>
              </a:buClr>
              <a:buFont typeface="Wingdings 2"/>
              <a:buChar char=""/>
              <a:defRPr/>
            </a:pPr>
            <a:r>
              <a:rPr lang="tr-TR" dirty="0"/>
              <a:t>Acımak </a:t>
            </a:r>
          </a:p>
          <a:p>
            <a:pPr marL="274320" indent="-274320" fontAlgn="auto">
              <a:spcAft>
                <a:spcPts val="0"/>
              </a:spcAft>
              <a:buClr>
                <a:schemeClr val="accent3"/>
              </a:buClr>
              <a:buFont typeface="Wingdings 2"/>
              <a:buChar char=""/>
              <a:defRPr/>
            </a:pPr>
            <a:r>
              <a:rPr lang="tr-TR" dirty="0"/>
              <a:t>Taraf tutmak</a:t>
            </a:r>
          </a:p>
        </p:txBody>
      </p:sp>
      <p:sp>
        <p:nvSpPr>
          <p:cNvPr id="175109" name="Rectangle 4"/>
          <p:cNvSpPr>
            <a:spLocks noChangeArrowheads="1"/>
          </p:cNvSpPr>
          <p:nvPr/>
        </p:nvSpPr>
        <p:spPr bwMode="auto">
          <a:xfrm>
            <a:off x="4572000" y="1773238"/>
            <a:ext cx="374491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tr-TR" dirty="0">
                <a:latin typeface="Trebuchet MS" pitchFamily="34" charset="0"/>
              </a:rPr>
              <a:t>Bilgiçlik taslamak</a:t>
            </a:r>
            <a:endParaRPr lang="tr-TR" dirty="0">
              <a:solidFill>
                <a:schemeClr val="accent2"/>
              </a:solidFill>
              <a:latin typeface="Trebuchet MS" pitchFamily="34" charset="0"/>
            </a:endParaRPr>
          </a:p>
          <a:p>
            <a:pPr marL="342900" indent="-342900">
              <a:spcBef>
                <a:spcPct val="20000"/>
              </a:spcBef>
              <a:buFontTx/>
              <a:buChar char="•"/>
            </a:pPr>
            <a:r>
              <a:rPr lang="tr-TR" dirty="0">
                <a:latin typeface="Trebuchet MS" pitchFamily="34" charset="0"/>
              </a:rPr>
              <a:t>Yargılamak</a:t>
            </a:r>
          </a:p>
          <a:p>
            <a:pPr marL="342900" indent="-342900">
              <a:spcBef>
                <a:spcPct val="20000"/>
              </a:spcBef>
              <a:buFontTx/>
              <a:buChar char="•"/>
            </a:pPr>
            <a:r>
              <a:rPr lang="tr-TR" dirty="0">
                <a:latin typeface="Trebuchet MS" pitchFamily="34" charset="0"/>
              </a:rPr>
              <a:t>Etiketlemek</a:t>
            </a:r>
          </a:p>
          <a:p>
            <a:pPr marL="342900" indent="-342900">
              <a:spcBef>
                <a:spcPct val="20000"/>
              </a:spcBef>
              <a:buFontTx/>
              <a:buChar char="•"/>
            </a:pPr>
            <a:r>
              <a:rPr lang="tr-TR" dirty="0">
                <a:latin typeface="Trebuchet MS" pitchFamily="34" charset="0"/>
              </a:rPr>
              <a:t>Cezalandırmak</a:t>
            </a:r>
          </a:p>
          <a:p>
            <a:pPr marL="342900" indent="-342900">
              <a:spcBef>
                <a:spcPct val="20000"/>
              </a:spcBef>
              <a:buFontTx/>
              <a:buChar char="•"/>
            </a:pPr>
            <a:r>
              <a:rPr lang="tr-TR" dirty="0">
                <a:latin typeface="Trebuchet MS" pitchFamily="34" charset="0"/>
              </a:rPr>
              <a:t>Kurtarıcı rolü üstlenmek </a:t>
            </a:r>
          </a:p>
          <a:p>
            <a:pPr marL="342900" indent="-342900">
              <a:spcBef>
                <a:spcPct val="20000"/>
              </a:spcBef>
            </a:pPr>
            <a:endParaRPr lang="tr-TR" dirty="0">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fade">
                                      <p:cBhvr>
                                        <p:cTn id="7" dur="500"/>
                                        <p:tgtEl>
                                          <p:spTgt spid="17510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fade">
                                      <p:cBhvr>
                                        <p:cTn id="12" dur="1000"/>
                                        <p:tgtEl>
                                          <p:spTgt spid="27651">
                                            <p:txEl>
                                              <p:pRg st="0" end="0"/>
                                            </p:txEl>
                                          </p:spTgt>
                                        </p:tgtEl>
                                      </p:cBhvr>
                                    </p:animEffect>
                                    <p:anim calcmode="lin" valueType="num">
                                      <p:cBhvr>
                                        <p:cTn id="13"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Effect transition="in" filter="fade">
                                      <p:cBhvr>
                                        <p:cTn id="19" dur="1000"/>
                                        <p:tgtEl>
                                          <p:spTgt spid="27651">
                                            <p:txEl>
                                              <p:pRg st="1" end="1"/>
                                            </p:txEl>
                                          </p:spTgt>
                                        </p:tgtEl>
                                      </p:cBhvr>
                                    </p:animEffect>
                                    <p:anim calcmode="lin" valueType="num">
                                      <p:cBhvr>
                                        <p:cTn id="20"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651">
                                            <p:txEl>
                                              <p:pRg st="2" end="2"/>
                                            </p:txEl>
                                          </p:spTgt>
                                        </p:tgtEl>
                                        <p:attrNameLst>
                                          <p:attrName>style.visibility</p:attrName>
                                        </p:attrNameLst>
                                      </p:cBhvr>
                                      <p:to>
                                        <p:strVal val="visible"/>
                                      </p:to>
                                    </p:set>
                                    <p:animEffect transition="in" filter="fade">
                                      <p:cBhvr>
                                        <p:cTn id="26" dur="1000"/>
                                        <p:tgtEl>
                                          <p:spTgt spid="27651">
                                            <p:txEl>
                                              <p:pRg st="2" end="2"/>
                                            </p:txEl>
                                          </p:spTgt>
                                        </p:tgtEl>
                                      </p:cBhvr>
                                    </p:animEffect>
                                    <p:anim calcmode="lin" valueType="num">
                                      <p:cBhvr>
                                        <p:cTn id="27"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76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7651">
                                            <p:txEl>
                                              <p:pRg st="3" end="3"/>
                                            </p:txEl>
                                          </p:spTgt>
                                        </p:tgtEl>
                                        <p:attrNameLst>
                                          <p:attrName>style.visibility</p:attrName>
                                        </p:attrNameLst>
                                      </p:cBhvr>
                                      <p:to>
                                        <p:strVal val="visible"/>
                                      </p:to>
                                    </p:set>
                                    <p:animEffect transition="in" filter="fade">
                                      <p:cBhvr>
                                        <p:cTn id="33" dur="1000"/>
                                        <p:tgtEl>
                                          <p:spTgt spid="27651">
                                            <p:txEl>
                                              <p:pRg st="3" end="3"/>
                                            </p:txEl>
                                          </p:spTgt>
                                        </p:tgtEl>
                                      </p:cBhvr>
                                    </p:animEffect>
                                    <p:anim calcmode="lin" valueType="num">
                                      <p:cBhvr>
                                        <p:cTn id="34"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76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7651">
                                            <p:txEl>
                                              <p:pRg st="4" end="4"/>
                                            </p:txEl>
                                          </p:spTgt>
                                        </p:tgtEl>
                                        <p:attrNameLst>
                                          <p:attrName>style.visibility</p:attrName>
                                        </p:attrNameLst>
                                      </p:cBhvr>
                                      <p:to>
                                        <p:strVal val="visible"/>
                                      </p:to>
                                    </p:set>
                                    <p:animEffect transition="in" filter="fade">
                                      <p:cBhvr>
                                        <p:cTn id="40" dur="1000"/>
                                        <p:tgtEl>
                                          <p:spTgt spid="27651">
                                            <p:txEl>
                                              <p:pRg st="4" end="4"/>
                                            </p:txEl>
                                          </p:spTgt>
                                        </p:tgtEl>
                                      </p:cBhvr>
                                    </p:animEffect>
                                    <p:anim calcmode="lin" valueType="num">
                                      <p:cBhvr>
                                        <p:cTn id="41"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7651">
                                            <p:txEl>
                                              <p:pRg st="5" end="5"/>
                                            </p:txEl>
                                          </p:spTgt>
                                        </p:tgtEl>
                                        <p:attrNameLst>
                                          <p:attrName>style.visibility</p:attrName>
                                        </p:attrNameLst>
                                      </p:cBhvr>
                                      <p:to>
                                        <p:strVal val="visible"/>
                                      </p:to>
                                    </p:set>
                                    <p:animEffect transition="in" filter="fade">
                                      <p:cBhvr>
                                        <p:cTn id="47" dur="1000"/>
                                        <p:tgtEl>
                                          <p:spTgt spid="27651">
                                            <p:txEl>
                                              <p:pRg st="5" end="5"/>
                                            </p:txEl>
                                          </p:spTgt>
                                        </p:tgtEl>
                                      </p:cBhvr>
                                    </p:animEffect>
                                    <p:anim calcmode="lin" valueType="num">
                                      <p:cBhvr>
                                        <p:cTn id="48" dur="10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76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5109"/>
                                        </p:tgtEl>
                                        <p:attrNameLst>
                                          <p:attrName>style.visibility</p:attrName>
                                        </p:attrNameLst>
                                      </p:cBhvr>
                                      <p:to>
                                        <p:strVal val="visible"/>
                                      </p:to>
                                    </p:set>
                                    <p:animEffect transition="in" filter="fade">
                                      <p:cBhvr>
                                        <p:cTn id="54" dur="1000"/>
                                        <p:tgtEl>
                                          <p:spTgt spid="175109"/>
                                        </p:tgtEl>
                                      </p:cBhvr>
                                    </p:animEffect>
                                    <p:anim calcmode="lin" valueType="num">
                                      <p:cBhvr>
                                        <p:cTn id="55" dur="1000" fill="hold"/>
                                        <p:tgtEl>
                                          <p:spTgt spid="175109"/>
                                        </p:tgtEl>
                                        <p:attrNameLst>
                                          <p:attrName>ppt_x</p:attrName>
                                        </p:attrNameLst>
                                      </p:cBhvr>
                                      <p:tavLst>
                                        <p:tav tm="0">
                                          <p:val>
                                            <p:strVal val="#ppt_x"/>
                                          </p:val>
                                        </p:tav>
                                        <p:tav tm="100000">
                                          <p:val>
                                            <p:strVal val="#ppt_x"/>
                                          </p:val>
                                        </p:tav>
                                      </p:tavLst>
                                    </p:anim>
                                    <p:anim calcmode="lin" valueType="num">
                                      <p:cBhvr>
                                        <p:cTn id="56" dur="1000" fill="hold"/>
                                        <p:tgtEl>
                                          <p:spTgt spid="175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27651" grpId="0" build="p"/>
      <p:bldP spid="1751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0" y="1146175"/>
            <a:ext cx="8229600" cy="1143000"/>
          </a:xfrm>
        </p:spPr>
        <p:txBody>
          <a:bodyPr/>
          <a:lstStyle/>
          <a:p>
            <a:r>
              <a:rPr lang="tr-TR" dirty="0"/>
              <a:t>Tedbirlerin Amacı </a:t>
            </a:r>
          </a:p>
        </p:txBody>
      </p:sp>
      <p:sp>
        <p:nvSpPr>
          <p:cNvPr id="25603" name="Content Placeholder 2"/>
          <p:cNvSpPr>
            <a:spLocks noGrp="1"/>
          </p:cNvSpPr>
          <p:nvPr>
            <p:ph idx="4294967295"/>
          </p:nvPr>
        </p:nvSpPr>
        <p:spPr>
          <a:xfrm>
            <a:off x="609600" y="2376488"/>
            <a:ext cx="8229600" cy="4389437"/>
          </a:xfrm>
        </p:spPr>
        <p:txBody>
          <a:bodyPr/>
          <a:lstStyle/>
          <a:p>
            <a:pPr>
              <a:buFont typeface="Wingdings" pitchFamily="2" charset="2"/>
              <a:buNone/>
            </a:pPr>
            <a:r>
              <a:rPr lang="tr-TR" b="1" u="sng" dirty="0"/>
              <a:t>Ana babaya destek olunması </a:t>
            </a:r>
          </a:p>
          <a:p>
            <a:r>
              <a:rPr lang="tr-TR" dirty="0"/>
              <a:t>Çocuğu yetiştirme sorumluluğu ana baba ile birlikte devlete aittir</a:t>
            </a:r>
          </a:p>
          <a:p>
            <a:r>
              <a:rPr lang="tr-TR" b="1" i="1" u="sng" dirty="0">
                <a:solidFill>
                  <a:srgbClr val="FF0000"/>
                </a:solidFill>
                <a:effectLst>
                  <a:outerShdw blurRad="38100" dist="38100" dir="2700000" algn="tl">
                    <a:srgbClr val="000000">
                      <a:alpha val="43137"/>
                    </a:srgbClr>
                  </a:outerShdw>
                </a:effectLst>
              </a:rPr>
              <a:t>Devlet,</a:t>
            </a:r>
            <a:r>
              <a:rPr lang="tr-TR" dirty="0"/>
              <a:t> bu sorumluluk yerine getirilirken  </a:t>
            </a:r>
            <a:r>
              <a:rPr lang="tr-TR" b="1" i="1" u="sng" dirty="0">
                <a:solidFill>
                  <a:srgbClr val="FF0000"/>
                </a:solidFill>
                <a:effectLst>
                  <a:outerShdw blurRad="38100" dist="38100" dir="2700000" algn="tl">
                    <a:srgbClr val="000000">
                      <a:alpha val="43137"/>
                    </a:srgbClr>
                  </a:outerShdw>
                </a:effectLst>
              </a:rPr>
              <a:t>yasal temsilciye</a:t>
            </a:r>
            <a:r>
              <a:rPr lang="tr-TR" dirty="0"/>
              <a:t> uygun yardımı  yapmalı ve  </a:t>
            </a:r>
            <a:r>
              <a:rPr lang="tr-TR" b="1" i="1" u="sng" dirty="0">
                <a:solidFill>
                  <a:srgbClr val="FF0000"/>
                </a:solidFill>
                <a:effectLst>
                  <a:outerShdw blurRad="38100" dist="38100" dir="2700000" algn="tl">
                    <a:srgbClr val="000000">
                      <a:alpha val="43137"/>
                    </a:srgbClr>
                  </a:outerShdw>
                </a:effectLst>
              </a:rPr>
              <a:t>rehberlik etmelidir.</a:t>
            </a:r>
          </a:p>
          <a:p>
            <a:r>
              <a:rPr lang="tr-TR" dirty="0"/>
              <a:t>Devlet, olanakları ölçüsünde </a:t>
            </a:r>
            <a:r>
              <a:rPr lang="tr-TR" b="1" i="1" u="sng" dirty="0">
                <a:solidFill>
                  <a:srgbClr val="FF0000"/>
                </a:solidFill>
                <a:effectLst>
                  <a:outerShdw blurRad="38100" dist="38100" dir="2700000" algn="tl">
                    <a:srgbClr val="000000">
                      <a:alpha val="43137"/>
                    </a:srgbClr>
                  </a:outerShdw>
                </a:effectLst>
              </a:rPr>
              <a:t>çocuğun bakımını üstelenenlere</a:t>
            </a:r>
            <a:r>
              <a:rPr lang="tr-TR" dirty="0"/>
              <a:t> maddi yardım ve destek programları uygulamalıdır.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fade">
                                      <p:cBhvr>
                                        <p:cTn id="12" dur="1000"/>
                                        <p:tgtEl>
                                          <p:spTgt spid="25603">
                                            <p:txEl>
                                              <p:pRg st="0" end="0"/>
                                            </p:txEl>
                                          </p:spTgt>
                                        </p:tgtEl>
                                      </p:cBhvr>
                                    </p:animEffect>
                                    <p:anim calcmode="lin" valueType="num">
                                      <p:cBhvr>
                                        <p:cTn id="13"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Effect transition="in" filter="fade">
                                      <p:cBhvr>
                                        <p:cTn id="19" dur="1000"/>
                                        <p:tgtEl>
                                          <p:spTgt spid="25603">
                                            <p:txEl>
                                              <p:pRg st="1" end="1"/>
                                            </p:txEl>
                                          </p:spTgt>
                                        </p:tgtEl>
                                      </p:cBhvr>
                                    </p:animEffect>
                                    <p:anim calcmode="lin" valueType="num">
                                      <p:cBhvr>
                                        <p:cTn id="20"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5603">
                                            <p:txEl>
                                              <p:pRg st="2" end="2"/>
                                            </p:txEl>
                                          </p:spTgt>
                                        </p:tgtEl>
                                        <p:attrNameLst>
                                          <p:attrName>style.visibility</p:attrName>
                                        </p:attrNameLst>
                                      </p:cBhvr>
                                      <p:to>
                                        <p:strVal val="visible"/>
                                      </p:to>
                                    </p:set>
                                    <p:animEffect transition="in" filter="fade">
                                      <p:cBhvr>
                                        <p:cTn id="26" dur="1000"/>
                                        <p:tgtEl>
                                          <p:spTgt spid="25603">
                                            <p:txEl>
                                              <p:pRg st="2" end="2"/>
                                            </p:txEl>
                                          </p:spTgt>
                                        </p:tgtEl>
                                      </p:cBhvr>
                                    </p:animEffect>
                                    <p:anim calcmode="lin" valueType="num">
                                      <p:cBhvr>
                                        <p:cTn id="27"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5603">
                                            <p:txEl>
                                              <p:pRg st="3" end="3"/>
                                            </p:txEl>
                                          </p:spTgt>
                                        </p:tgtEl>
                                        <p:attrNameLst>
                                          <p:attrName>style.visibility</p:attrName>
                                        </p:attrNameLst>
                                      </p:cBhvr>
                                      <p:to>
                                        <p:strVal val="visible"/>
                                      </p:to>
                                    </p:set>
                                    <p:animEffect transition="in" filter="fade">
                                      <p:cBhvr>
                                        <p:cTn id="33" dur="1000"/>
                                        <p:tgtEl>
                                          <p:spTgt spid="25603">
                                            <p:txEl>
                                              <p:pRg st="3" end="3"/>
                                            </p:txEl>
                                          </p:spTgt>
                                        </p:tgtEl>
                                      </p:cBhvr>
                                    </p:animEffect>
                                    <p:anim calcmode="lin" valueType="num">
                                      <p:cBhvr>
                                        <p:cTn id="34"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a:xfrm>
            <a:off x="0" y="990600"/>
            <a:ext cx="8229600" cy="708025"/>
          </a:xfrm>
        </p:spPr>
        <p:txBody>
          <a:bodyPr/>
          <a:lstStyle/>
          <a:p>
            <a:r>
              <a:rPr lang="tr-TR" sz="3200" dirty="0"/>
              <a:t>Zor çocuklara yaklaşımda temel ilkeler(1)</a:t>
            </a:r>
          </a:p>
        </p:txBody>
      </p:sp>
      <p:sp>
        <p:nvSpPr>
          <p:cNvPr id="176132" name="Rectangle 3"/>
          <p:cNvSpPr>
            <a:spLocks noGrp="1" noChangeArrowheads="1"/>
          </p:cNvSpPr>
          <p:nvPr>
            <p:ph idx="4294967295"/>
          </p:nvPr>
        </p:nvSpPr>
        <p:spPr>
          <a:xfrm>
            <a:off x="0" y="1557338"/>
            <a:ext cx="8229600" cy="4751387"/>
          </a:xfrm>
        </p:spPr>
        <p:txBody>
          <a:bodyPr/>
          <a:lstStyle/>
          <a:p>
            <a:pPr>
              <a:spcBef>
                <a:spcPct val="40000"/>
              </a:spcBef>
            </a:pPr>
            <a:r>
              <a:rPr lang="tr-TR" sz="2000" b="1" dirty="0"/>
              <a:t>Kişiliğine saygı gösterin: </a:t>
            </a:r>
            <a:r>
              <a:rPr lang="tr-TR" sz="2000" dirty="0"/>
              <a:t>Onu bir yetişkin gibi görerek konuşun.</a:t>
            </a:r>
          </a:p>
          <a:p>
            <a:pPr>
              <a:spcBef>
                <a:spcPct val="40000"/>
              </a:spcBef>
            </a:pPr>
            <a:r>
              <a:rPr lang="tr-TR" sz="2000" b="1" dirty="0"/>
              <a:t>Dinleyin: </a:t>
            </a:r>
            <a:r>
              <a:rPr lang="tr-TR" sz="2000" dirty="0"/>
              <a:t>Onları dinleyen pek yok, o yüzden siz dinleyin.</a:t>
            </a:r>
          </a:p>
          <a:p>
            <a:pPr>
              <a:spcBef>
                <a:spcPct val="40000"/>
              </a:spcBef>
            </a:pPr>
            <a:r>
              <a:rPr lang="tr-TR" sz="2000" b="1" dirty="0"/>
              <a:t>Tuzaklarına düşmeyin: </a:t>
            </a:r>
            <a:r>
              <a:rPr lang="tr-TR" sz="2000" dirty="0"/>
              <a:t>Sizi sinirlendirmek isteyebilir, tuzağa düşmeyin. </a:t>
            </a:r>
          </a:p>
          <a:p>
            <a:pPr>
              <a:spcBef>
                <a:spcPct val="40000"/>
              </a:spcBef>
            </a:pPr>
            <a:r>
              <a:rPr lang="tr-TR" sz="2000" b="1" dirty="0"/>
              <a:t>İstikrarlı olun: </a:t>
            </a:r>
            <a:r>
              <a:rPr lang="tr-TR" sz="2000" dirty="0"/>
              <a:t>Bir gün çok iyi, bir gün kötü olmayın. Hep aynı kalmaya çalışın.</a:t>
            </a:r>
          </a:p>
          <a:p>
            <a:pPr>
              <a:spcBef>
                <a:spcPct val="40000"/>
              </a:spcBef>
            </a:pPr>
            <a:r>
              <a:rPr lang="tr-TR" sz="2000" b="1" dirty="0"/>
              <a:t>Sürekli ve sabırlı olun: </a:t>
            </a:r>
            <a:r>
              <a:rPr lang="tr-TR" sz="2000" dirty="0"/>
              <a:t>Davranışlarındaki</a:t>
            </a:r>
            <a:r>
              <a:rPr lang="tr-TR" sz="2000" b="1" dirty="0"/>
              <a:t> </a:t>
            </a:r>
            <a:r>
              <a:rPr lang="tr-TR" sz="2000" dirty="0"/>
              <a:t>düzelme uzun süre alacağından sabırlı olun.</a:t>
            </a:r>
          </a:p>
          <a:p>
            <a:pPr>
              <a:spcBef>
                <a:spcPct val="40000"/>
              </a:spcBef>
            </a:pPr>
            <a:r>
              <a:rPr lang="tr-TR" sz="2000" b="1" dirty="0"/>
              <a:t>Kötü davranışlar yerine iyi davranışlar üstüne konsantre olun: </a:t>
            </a:r>
            <a:r>
              <a:rPr lang="tr-TR" sz="2000" dirty="0"/>
              <a:t>İyi davranışlarının fark edilmesine ihtiyacı vardır.</a:t>
            </a:r>
          </a:p>
          <a:p>
            <a:pPr>
              <a:spcBef>
                <a:spcPct val="40000"/>
              </a:spcBef>
            </a:pPr>
            <a:r>
              <a:rPr lang="tr-TR" sz="2000" b="1" dirty="0"/>
              <a:t>Onu değil, davranışını eleştirin: </a:t>
            </a:r>
            <a:r>
              <a:rPr lang="tr-TR" sz="2000" dirty="0"/>
              <a:t>“Sen çok kötüsün; insanlara vuruyorsun” yerine “Vurmak kötü bir davranış”.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fade">
                                      <p:cBhvr>
                                        <p:cTn id="7" dur="500"/>
                                        <p:tgtEl>
                                          <p:spTgt spid="1761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6132">
                                            <p:txEl>
                                              <p:pRg st="0" end="0"/>
                                            </p:txEl>
                                          </p:spTgt>
                                        </p:tgtEl>
                                        <p:attrNameLst>
                                          <p:attrName>style.visibility</p:attrName>
                                        </p:attrNameLst>
                                      </p:cBhvr>
                                      <p:to>
                                        <p:strVal val="visible"/>
                                      </p:to>
                                    </p:set>
                                    <p:animEffect transition="in" filter="fade">
                                      <p:cBhvr>
                                        <p:cTn id="12" dur="1000"/>
                                        <p:tgtEl>
                                          <p:spTgt spid="176132">
                                            <p:txEl>
                                              <p:pRg st="0" end="0"/>
                                            </p:txEl>
                                          </p:spTgt>
                                        </p:tgtEl>
                                      </p:cBhvr>
                                    </p:animEffect>
                                    <p:anim calcmode="lin" valueType="num">
                                      <p:cBhvr>
                                        <p:cTn id="13" dur="1000" fill="hold"/>
                                        <p:tgtEl>
                                          <p:spTgt spid="17613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61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6132">
                                            <p:txEl>
                                              <p:pRg st="1" end="1"/>
                                            </p:txEl>
                                          </p:spTgt>
                                        </p:tgtEl>
                                        <p:attrNameLst>
                                          <p:attrName>style.visibility</p:attrName>
                                        </p:attrNameLst>
                                      </p:cBhvr>
                                      <p:to>
                                        <p:strVal val="visible"/>
                                      </p:to>
                                    </p:set>
                                    <p:animEffect transition="in" filter="fade">
                                      <p:cBhvr>
                                        <p:cTn id="19" dur="1000"/>
                                        <p:tgtEl>
                                          <p:spTgt spid="176132">
                                            <p:txEl>
                                              <p:pRg st="1" end="1"/>
                                            </p:txEl>
                                          </p:spTgt>
                                        </p:tgtEl>
                                      </p:cBhvr>
                                    </p:animEffect>
                                    <p:anim calcmode="lin" valueType="num">
                                      <p:cBhvr>
                                        <p:cTn id="20" dur="1000" fill="hold"/>
                                        <p:tgtEl>
                                          <p:spTgt spid="17613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613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6132">
                                            <p:txEl>
                                              <p:pRg st="2" end="2"/>
                                            </p:txEl>
                                          </p:spTgt>
                                        </p:tgtEl>
                                        <p:attrNameLst>
                                          <p:attrName>style.visibility</p:attrName>
                                        </p:attrNameLst>
                                      </p:cBhvr>
                                      <p:to>
                                        <p:strVal val="visible"/>
                                      </p:to>
                                    </p:set>
                                    <p:animEffect transition="in" filter="fade">
                                      <p:cBhvr>
                                        <p:cTn id="26" dur="1000"/>
                                        <p:tgtEl>
                                          <p:spTgt spid="176132">
                                            <p:txEl>
                                              <p:pRg st="2" end="2"/>
                                            </p:txEl>
                                          </p:spTgt>
                                        </p:tgtEl>
                                      </p:cBhvr>
                                    </p:animEffect>
                                    <p:anim calcmode="lin" valueType="num">
                                      <p:cBhvr>
                                        <p:cTn id="27" dur="1000" fill="hold"/>
                                        <p:tgtEl>
                                          <p:spTgt spid="17613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761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6132">
                                            <p:txEl>
                                              <p:pRg st="3" end="3"/>
                                            </p:txEl>
                                          </p:spTgt>
                                        </p:tgtEl>
                                        <p:attrNameLst>
                                          <p:attrName>style.visibility</p:attrName>
                                        </p:attrNameLst>
                                      </p:cBhvr>
                                      <p:to>
                                        <p:strVal val="visible"/>
                                      </p:to>
                                    </p:set>
                                    <p:animEffect transition="in" filter="fade">
                                      <p:cBhvr>
                                        <p:cTn id="33" dur="1000"/>
                                        <p:tgtEl>
                                          <p:spTgt spid="176132">
                                            <p:txEl>
                                              <p:pRg st="3" end="3"/>
                                            </p:txEl>
                                          </p:spTgt>
                                        </p:tgtEl>
                                      </p:cBhvr>
                                    </p:animEffect>
                                    <p:anim calcmode="lin" valueType="num">
                                      <p:cBhvr>
                                        <p:cTn id="34" dur="1000" fill="hold"/>
                                        <p:tgtEl>
                                          <p:spTgt spid="17613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7613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6132">
                                            <p:txEl>
                                              <p:pRg st="4" end="4"/>
                                            </p:txEl>
                                          </p:spTgt>
                                        </p:tgtEl>
                                        <p:attrNameLst>
                                          <p:attrName>style.visibility</p:attrName>
                                        </p:attrNameLst>
                                      </p:cBhvr>
                                      <p:to>
                                        <p:strVal val="visible"/>
                                      </p:to>
                                    </p:set>
                                    <p:animEffect transition="in" filter="fade">
                                      <p:cBhvr>
                                        <p:cTn id="40" dur="1000"/>
                                        <p:tgtEl>
                                          <p:spTgt spid="176132">
                                            <p:txEl>
                                              <p:pRg st="4" end="4"/>
                                            </p:txEl>
                                          </p:spTgt>
                                        </p:tgtEl>
                                      </p:cBhvr>
                                    </p:animEffect>
                                    <p:anim calcmode="lin" valueType="num">
                                      <p:cBhvr>
                                        <p:cTn id="41" dur="1000" fill="hold"/>
                                        <p:tgtEl>
                                          <p:spTgt spid="17613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7613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6132">
                                            <p:txEl>
                                              <p:pRg st="5" end="5"/>
                                            </p:txEl>
                                          </p:spTgt>
                                        </p:tgtEl>
                                        <p:attrNameLst>
                                          <p:attrName>style.visibility</p:attrName>
                                        </p:attrNameLst>
                                      </p:cBhvr>
                                      <p:to>
                                        <p:strVal val="visible"/>
                                      </p:to>
                                    </p:set>
                                    <p:animEffect transition="in" filter="fade">
                                      <p:cBhvr>
                                        <p:cTn id="47" dur="1000"/>
                                        <p:tgtEl>
                                          <p:spTgt spid="176132">
                                            <p:txEl>
                                              <p:pRg st="5" end="5"/>
                                            </p:txEl>
                                          </p:spTgt>
                                        </p:tgtEl>
                                      </p:cBhvr>
                                    </p:animEffect>
                                    <p:anim calcmode="lin" valueType="num">
                                      <p:cBhvr>
                                        <p:cTn id="48" dur="1000" fill="hold"/>
                                        <p:tgtEl>
                                          <p:spTgt spid="17613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7613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6132">
                                            <p:txEl>
                                              <p:pRg st="6" end="6"/>
                                            </p:txEl>
                                          </p:spTgt>
                                        </p:tgtEl>
                                        <p:attrNameLst>
                                          <p:attrName>style.visibility</p:attrName>
                                        </p:attrNameLst>
                                      </p:cBhvr>
                                      <p:to>
                                        <p:strVal val="visible"/>
                                      </p:to>
                                    </p:set>
                                    <p:animEffect transition="in" filter="fade">
                                      <p:cBhvr>
                                        <p:cTn id="54" dur="1000"/>
                                        <p:tgtEl>
                                          <p:spTgt spid="176132">
                                            <p:txEl>
                                              <p:pRg st="6" end="6"/>
                                            </p:txEl>
                                          </p:spTgt>
                                        </p:tgtEl>
                                      </p:cBhvr>
                                    </p:animEffect>
                                    <p:anim calcmode="lin" valueType="num">
                                      <p:cBhvr>
                                        <p:cTn id="55" dur="1000" fill="hold"/>
                                        <p:tgtEl>
                                          <p:spTgt spid="17613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7613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P spid="176132"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a:xfrm>
            <a:off x="0" y="1065213"/>
            <a:ext cx="8229600" cy="779462"/>
          </a:xfrm>
        </p:spPr>
        <p:txBody>
          <a:bodyPr/>
          <a:lstStyle/>
          <a:p>
            <a:r>
              <a:rPr lang="tr-TR" sz="3200" dirty="0"/>
              <a:t>Zor çocuklara yaklaşımda temel ilkeler(2)</a:t>
            </a:r>
          </a:p>
        </p:txBody>
      </p:sp>
      <p:sp>
        <p:nvSpPr>
          <p:cNvPr id="177156" name="Rectangle 3"/>
          <p:cNvSpPr>
            <a:spLocks noGrp="1" noChangeArrowheads="1"/>
          </p:cNvSpPr>
          <p:nvPr>
            <p:ph idx="4294967295"/>
          </p:nvPr>
        </p:nvSpPr>
        <p:spPr>
          <a:xfrm>
            <a:off x="0" y="1844675"/>
            <a:ext cx="7772400" cy="4208463"/>
          </a:xfrm>
        </p:spPr>
        <p:txBody>
          <a:bodyPr/>
          <a:lstStyle/>
          <a:p>
            <a:pPr>
              <a:spcBef>
                <a:spcPct val="40000"/>
              </a:spcBef>
            </a:pPr>
            <a:r>
              <a:rPr lang="tr-TR" sz="2000" b="1" dirty="0"/>
              <a:t>Olumlu tarzda konuşun: </a:t>
            </a:r>
            <a:r>
              <a:rPr lang="tr-TR" sz="2000" dirty="0"/>
              <a:t>“Çayı oraya koyma” yerine “çayı oraya koymak yerine masa üstüne koy...”</a:t>
            </a:r>
          </a:p>
          <a:p>
            <a:pPr>
              <a:spcBef>
                <a:spcPct val="40000"/>
              </a:spcBef>
            </a:pPr>
            <a:r>
              <a:rPr lang="tr-TR" sz="2000" b="1" dirty="0"/>
              <a:t>Cesaretlendirin: </a:t>
            </a:r>
            <a:r>
              <a:rPr lang="tr-TR" sz="2000" dirty="0"/>
              <a:t>Kendine olan yeterliliğini destekleyin, güvenini ve  inancını artırın.</a:t>
            </a:r>
          </a:p>
          <a:p>
            <a:pPr>
              <a:spcBef>
                <a:spcPct val="40000"/>
              </a:spcBef>
            </a:pPr>
            <a:r>
              <a:rPr lang="tr-TR" sz="2000" b="1" dirty="0"/>
              <a:t>Tartışmaktan kaçının: </a:t>
            </a:r>
            <a:r>
              <a:rPr lang="tr-TR" sz="2000" dirty="0"/>
              <a:t>Tartışmak çözüm getirmez ve verimli değildir.</a:t>
            </a:r>
          </a:p>
          <a:p>
            <a:pPr>
              <a:spcBef>
                <a:spcPct val="40000"/>
              </a:spcBef>
            </a:pPr>
            <a:r>
              <a:rPr lang="tr-TR" sz="2000" b="1" dirty="0"/>
              <a:t>Çözüm odaklı olun: </a:t>
            </a:r>
            <a:r>
              <a:rPr lang="tr-TR" sz="2000" dirty="0"/>
              <a:t>Önünüze çıkan sorunların çözümlerine odaklanın ve her birinden bir ders çıkararak üstesinden gelmesini sağlayın. Değişimin önündeki engelleri kaldırmasına yardımcı olun.</a:t>
            </a:r>
            <a:endParaRPr lang="tr-TR" sz="2000" b="1" dirty="0"/>
          </a:p>
          <a:p>
            <a:pPr>
              <a:spcBef>
                <a:spcPct val="40000"/>
              </a:spcBef>
            </a:pPr>
            <a:r>
              <a:rPr lang="tr-TR" sz="2000" b="1" dirty="0"/>
              <a:t>Her yaşanandan bir ders çıkarın: </a:t>
            </a:r>
            <a:r>
              <a:rPr lang="tr-TR" sz="2000" dirty="0"/>
              <a:t>Yavaş yavaş öğrenmesini sağlayın. Öğrenmesi için zaman tanıyın.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7154"/>
                                        </p:tgtEl>
                                        <p:attrNameLst>
                                          <p:attrName>style.visibility</p:attrName>
                                        </p:attrNameLst>
                                      </p:cBhvr>
                                      <p:to>
                                        <p:strVal val="visible"/>
                                      </p:to>
                                    </p:set>
                                    <p:animEffect transition="in" filter="fade">
                                      <p:cBhvr>
                                        <p:cTn id="7" dur="500"/>
                                        <p:tgtEl>
                                          <p:spTgt spid="177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0" y="825500"/>
            <a:ext cx="7772400" cy="960438"/>
          </a:xfrm>
        </p:spPr>
        <p:txBody>
          <a:bodyPr/>
          <a:lstStyle/>
          <a:p>
            <a:r>
              <a:rPr lang="tr-TR" sz="3200" dirty="0"/>
              <a:t>Şiddet Uygulayan Çocuğa Yaklaşım</a:t>
            </a:r>
            <a:endParaRPr lang="tr-TR" dirty="0"/>
          </a:p>
        </p:txBody>
      </p:sp>
      <p:sp>
        <p:nvSpPr>
          <p:cNvPr id="164867" name="Rectangle 3"/>
          <p:cNvSpPr>
            <a:spLocks noGrp="1" noChangeArrowheads="1"/>
          </p:cNvSpPr>
          <p:nvPr>
            <p:ph idx="4294967295"/>
          </p:nvPr>
        </p:nvSpPr>
        <p:spPr>
          <a:xfrm>
            <a:off x="0" y="1557338"/>
            <a:ext cx="7772400" cy="4310062"/>
          </a:xfrm>
        </p:spPr>
        <p:txBody>
          <a:bodyPr rtlCol="0">
            <a:normAutofit fontScale="92500" lnSpcReduction="10000"/>
          </a:bodyPr>
          <a:lstStyle/>
          <a:p>
            <a:pPr marL="274320" indent="-274320" fontAlgn="auto">
              <a:spcAft>
                <a:spcPts val="0"/>
              </a:spcAft>
              <a:buClr>
                <a:schemeClr val="accent3"/>
              </a:buClr>
              <a:buFont typeface="Wingdings 2"/>
              <a:buChar char=""/>
              <a:defRPr/>
            </a:pPr>
            <a:r>
              <a:rPr lang="tr-TR" sz="2200" dirty="0"/>
              <a:t>Şiddetin analizini yapın. Nedenlerini ve tetikleyici sebepleri belirleyin.</a:t>
            </a:r>
          </a:p>
          <a:p>
            <a:pPr marL="274320" indent="-274320" fontAlgn="auto">
              <a:spcAft>
                <a:spcPts val="0"/>
              </a:spcAft>
              <a:buClr>
                <a:schemeClr val="accent3"/>
              </a:buClr>
              <a:buFont typeface="Wingdings 2"/>
              <a:buChar char=""/>
              <a:defRPr/>
            </a:pPr>
            <a:r>
              <a:rPr lang="tr-TR" sz="2200" dirty="0"/>
              <a:t>Şiddet uygulama konusunda çocuğun algısının neler olduğunu öğrenin.</a:t>
            </a:r>
          </a:p>
          <a:p>
            <a:pPr marL="274320" indent="-274320" fontAlgn="auto">
              <a:spcAft>
                <a:spcPts val="0"/>
              </a:spcAft>
              <a:buClr>
                <a:schemeClr val="accent3"/>
              </a:buClr>
              <a:buFont typeface="Wingdings 2"/>
              <a:buChar char=""/>
              <a:defRPr/>
            </a:pPr>
            <a:r>
              <a:rPr lang="tr-TR" sz="2200" dirty="0"/>
              <a:t>Şiddet uyguladığında verdiğiniz tepkilerde tutarlı olun.</a:t>
            </a:r>
          </a:p>
          <a:p>
            <a:pPr marL="274320" indent="-274320" fontAlgn="auto">
              <a:spcAft>
                <a:spcPts val="0"/>
              </a:spcAft>
              <a:buClr>
                <a:schemeClr val="accent3"/>
              </a:buClr>
              <a:buFont typeface="Wingdings 2"/>
              <a:buChar char=""/>
              <a:defRPr/>
            </a:pPr>
            <a:r>
              <a:rPr lang="tr-TR" sz="2200" dirty="0"/>
              <a:t>Olumlu davranışları övün, pekiştirin.</a:t>
            </a:r>
          </a:p>
          <a:p>
            <a:pPr marL="274320" indent="-274320" fontAlgn="auto">
              <a:spcAft>
                <a:spcPts val="0"/>
              </a:spcAft>
              <a:buClr>
                <a:schemeClr val="accent3"/>
              </a:buClr>
              <a:buFont typeface="Wingdings 2"/>
              <a:buChar char=""/>
              <a:defRPr/>
            </a:pPr>
            <a:r>
              <a:rPr lang="tr-TR" sz="2200" dirty="0"/>
              <a:t>Konulan kurallar açık, net ve tutarlı olsun.</a:t>
            </a:r>
          </a:p>
          <a:p>
            <a:pPr marL="274320" indent="-274320" fontAlgn="auto">
              <a:spcAft>
                <a:spcPts val="0"/>
              </a:spcAft>
              <a:buClr>
                <a:schemeClr val="accent3"/>
              </a:buClr>
              <a:buFont typeface="Wingdings 2"/>
              <a:buChar char=""/>
              <a:defRPr/>
            </a:pPr>
            <a:r>
              <a:rPr lang="tr-TR" sz="2200" dirty="0"/>
              <a:t>Aileyi bilgilendirin ve sürece dahil edin.</a:t>
            </a:r>
          </a:p>
          <a:p>
            <a:pPr marL="274320" indent="-274320" fontAlgn="auto">
              <a:spcAft>
                <a:spcPts val="0"/>
              </a:spcAft>
              <a:buClr>
                <a:schemeClr val="accent3"/>
              </a:buClr>
              <a:buFont typeface="Wingdings 2"/>
              <a:buChar char=""/>
              <a:defRPr/>
            </a:pPr>
            <a:r>
              <a:rPr lang="tr-TR" sz="2200" dirty="0"/>
              <a:t>Aile içinde şiddet uygulanıp uygulanmadığını kontrol edin. </a:t>
            </a:r>
          </a:p>
          <a:p>
            <a:pPr marL="274320" indent="-274320" fontAlgn="auto">
              <a:spcAft>
                <a:spcPts val="0"/>
              </a:spcAft>
              <a:buClr>
                <a:schemeClr val="accent3"/>
              </a:buClr>
              <a:buFont typeface="Wingdings 2"/>
              <a:buChar char=""/>
              <a:defRPr/>
            </a:pPr>
            <a:r>
              <a:rPr lang="tr-TR" sz="2200" dirty="0"/>
              <a:t>Ev içindeki kuralların ve tepkilerin açık, net, tutarlı olması gerektiğini anlatın.</a:t>
            </a:r>
          </a:p>
          <a:p>
            <a:pPr marL="274320" indent="-274320" fontAlgn="auto">
              <a:spcAft>
                <a:spcPts val="0"/>
              </a:spcAft>
              <a:buClr>
                <a:schemeClr val="accent3"/>
              </a:buClr>
              <a:buFont typeface="Wingdings 2"/>
              <a:buChar char=""/>
              <a:defRPr/>
            </a:pPr>
            <a:r>
              <a:rPr lang="tr-TR" sz="2200" dirty="0"/>
              <a:t>Okul rehber öğretmeni/psikolojik danışmanına yönlendirerek işbirliği yapın.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fade">
                                      <p:cBhvr>
                                        <p:cTn id="7" dur="500"/>
                                        <p:tgtEl>
                                          <p:spTgt spid="17817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4867">
                                            <p:txEl>
                                              <p:pRg st="0" end="0"/>
                                            </p:txEl>
                                          </p:spTgt>
                                        </p:tgtEl>
                                        <p:attrNameLst>
                                          <p:attrName>style.visibility</p:attrName>
                                        </p:attrNameLst>
                                      </p:cBhvr>
                                      <p:to>
                                        <p:strVal val="visible"/>
                                      </p:to>
                                    </p:set>
                                    <p:animEffect transition="in" filter="fade">
                                      <p:cBhvr>
                                        <p:cTn id="12" dur="1000"/>
                                        <p:tgtEl>
                                          <p:spTgt spid="164867">
                                            <p:txEl>
                                              <p:pRg st="0" end="0"/>
                                            </p:txEl>
                                          </p:spTgt>
                                        </p:tgtEl>
                                      </p:cBhvr>
                                    </p:animEffect>
                                    <p:anim calcmode="lin" valueType="num">
                                      <p:cBhvr>
                                        <p:cTn id="13" dur="1000" fill="hold"/>
                                        <p:tgtEl>
                                          <p:spTgt spid="16486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4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4867">
                                            <p:txEl>
                                              <p:pRg st="1" end="1"/>
                                            </p:txEl>
                                          </p:spTgt>
                                        </p:tgtEl>
                                        <p:attrNameLst>
                                          <p:attrName>style.visibility</p:attrName>
                                        </p:attrNameLst>
                                      </p:cBhvr>
                                      <p:to>
                                        <p:strVal val="visible"/>
                                      </p:to>
                                    </p:set>
                                    <p:animEffect transition="in" filter="fade">
                                      <p:cBhvr>
                                        <p:cTn id="19" dur="1000"/>
                                        <p:tgtEl>
                                          <p:spTgt spid="164867">
                                            <p:txEl>
                                              <p:pRg st="1" end="1"/>
                                            </p:txEl>
                                          </p:spTgt>
                                        </p:tgtEl>
                                      </p:cBhvr>
                                    </p:animEffect>
                                    <p:anim calcmode="lin" valueType="num">
                                      <p:cBhvr>
                                        <p:cTn id="20" dur="1000" fill="hold"/>
                                        <p:tgtEl>
                                          <p:spTgt spid="16486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4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4867">
                                            <p:txEl>
                                              <p:pRg st="2" end="2"/>
                                            </p:txEl>
                                          </p:spTgt>
                                        </p:tgtEl>
                                        <p:attrNameLst>
                                          <p:attrName>style.visibility</p:attrName>
                                        </p:attrNameLst>
                                      </p:cBhvr>
                                      <p:to>
                                        <p:strVal val="visible"/>
                                      </p:to>
                                    </p:set>
                                    <p:animEffect transition="in" filter="fade">
                                      <p:cBhvr>
                                        <p:cTn id="26" dur="1000"/>
                                        <p:tgtEl>
                                          <p:spTgt spid="164867">
                                            <p:txEl>
                                              <p:pRg st="2" end="2"/>
                                            </p:txEl>
                                          </p:spTgt>
                                        </p:tgtEl>
                                      </p:cBhvr>
                                    </p:animEffect>
                                    <p:anim calcmode="lin" valueType="num">
                                      <p:cBhvr>
                                        <p:cTn id="27" dur="1000" fill="hold"/>
                                        <p:tgtEl>
                                          <p:spTgt spid="16486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648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4867">
                                            <p:txEl>
                                              <p:pRg st="3" end="3"/>
                                            </p:txEl>
                                          </p:spTgt>
                                        </p:tgtEl>
                                        <p:attrNameLst>
                                          <p:attrName>style.visibility</p:attrName>
                                        </p:attrNameLst>
                                      </p:cBhvr>
                                      <p:to>
                                        <p:strVal val="visible"/>
                                      </p:to>
                                    </p:set>
                                    <p:animEffect transition="in" filter="fade">
                                      <p:cBhvr>
                                        <p:cTn id="33" dur="1000"/>
                                        <p:tgtEl>
                                          <p:spTgt spid="164867">
                                            <p:txEl>
                                              <p:pRg st="3" end="3"/>
                                            </p:txEl>
                                          </p:spTgt>
                                        </p:tgtEl>
                                      </p:cBhvr>
                                    </p:animEffect>
                                    <p:anim calcmode="lin" valueType="num">
                                      <p:cBhvr>
                                        <p:cTn id="34" dur="1000" fill="hold"/>
                                        <p:tgtEl>
                                          <p:spTgt spid="16486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648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4867">
                                            <p:txEl>
                                              <p:pRg st="4" end="4"/>
                                            </p:txEl>
                                          </p:spTgt>
                                        </p:tgtEl>
                                        <p:attrNameLst>
                                          <p:attrName>style.visibility</p:attrName>
                                        </p:attrNameLst>
                                      </p:cBhvr>
                                      <p:to>
                                        <p:strVal val="visible"/>
                                      </p:to>
                                    </p:set>
                                    <p:animEffect transition="in" filter="fade">
                                      <p:cBhvr>
                                        <p:cTn id="40" dur="1000"/>
                                        <p:tgtEl>
                                          <p:spTgt spid="164867">
                                            <p:txEl>
                                              <p:pRg st="4" end="4"/>
                                            </p:txEl>
                                          </p:spTgt>
                                        </p:tgtEl>
                                      </p:cBhvr>
                                    </p:animEffect>
                                    <p:anim calcmode="lin" valueType="num">
                                      <p:cBhvr>
                                        <p:cTn id="41" dur="1000" fill="hold"/>
                                        <p:tgtEl>
                                          <p:spTgt spid="16486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648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4867">
                                            <p:txEl>
                                              <p:pRg st="5" end="5"/>
                                            </p:txEl>
                                          </p:spTgt>
                                        </p:tgtEl>
                                        <p:attrNameLst>
                                          <p:attrName>style.visibility</p:attrName>
                                        </p:attrNameLst>
                                      </p:cBhvr>
                                      <p:to>
                                        <p:strVal val="visible"/>
                                      </p:to>
                                    </p:set>
                                    <p:animEffect transition="in" filter="fade">
                                      <p:cBhvr>
                                        <p:cTn id="47" dur="1000"/>
                                        <p:tgtEl>
                                          <p:spTgt spid="164867">
                                            <p:txEl>
                                              <p:pRg st="5" end="5"/>
                                            </p:txEl>
                                          </p:spTgt>
                                        </p:tgtEl>
                                      </p:cBhvr>
                                    </p:animEffect>
                                    <p:anim calcmode="lin" valueType="num">
                                      <p:cBhvr>
                                        <p:cTn id="48" dur="1000" fill="hold"/>
                                        <p:tgtEl>
                                          <p:spTgt spid="164867">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648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4867">
                                            <p:txEl>
                                              <p:pRg st="6" end="6"/>
                                            </p:txEl>
                                          </p:spTgt>
                                        </p:tgtEl>
                                        <p:attrNameLst>
                                          <p:attrName>style.visibility</p:attrName>
                                        </p:attrNameLst>
                                      </p:cBhvr>
                                      <p:to>
                                        <p:strVal val="visible"/>
                                      </p:to>
                                    </p:set>
                                    <p:animEffect transition="in" filter="fade">
                                      <p:cBhvr>
                                        <p:cTn id="54" dur="1000"/>
                                        <p:tgtEl>
                                          <p:spTgt spid="164867">
                                            <p:txEl>
                                              <p:pRg st="6" end="6"/>
                                            </p:txEl>
                                          </p:spTgt>
                                        </p:tgtEl>
                                      </p:cBhvr>
                                    </p:animEffect>
                                    <p:anim calcmode="lin" valueType="num">
                                      <p:cBhvr>
                                        <p:cTn id="55" dur="1000" fill="hold"/>
                                        <p:tgtEl>
                                          <p:spTgt spid="164867">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648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64867">
                                            <p:txEl>
                                              <p:pRg st="7" end="7"/>
                                            </p:txEl>
                                          </p:spTgt>
                                        </p:tgtEl>
                                        <p:attrNameLst>
                                          <p:attrName>style.visibility</p:attrName>
                                        </p:attrNameLst>
                                      </p:cBhvr>
                                      <p:to>
                                        <p:strVal val="visible"/>
                                      </p:to>
                                    </p:set>
                                    <p:animEffect transition="in" filter="fade">
                                      <p:cBhvr>
                                        <p:cTn id="61" dur="1000"/>
                                        <p:tgtEl>
                                          <p:spTgt spid="164867">
                                            <p:txEl>
                                              <p:pRg st="7" end="7"/>
                                            </p:txEl>
                                          </p:spTgt>
                                        </p:tgtEl>
                                      </p:cBhvr>
                                    </p:animEffect>
                                    <p:anim calcmode="lin" valueType="num">
                                      <p:cBhvr>
                                        <p:cTn id="62" dur="1000" fill="hold"/>
                                        <p:tgtEl>
                                          <p:spTgt spid="164867">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6486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4867">
                                            <p:txEl>
                                              <p:pRg st="8" end="8"/>
                                            </p:txEl>
                                          </p:spTgt>
                                        </p:tgtEl>
                                        <p:attrNameLst>
                                          <p:attrName>style.visibility</p:attrName>
                                        </p:attrNameLst>
                                      </p:cBhvr>
                                      <p:to>
                                        <p:strVal val="visible"/>
                                      </p:to>
                                    </p:set>
                                    <p:animEffect transition="in" filter="fade">
                                      <p:cBhvr>
                                        <p:cTn id="68" dur="1000"/>
                                        <p:tgtEl>
                                          <p:spTgt spid="164867">
                                            <p:txEl>
                                              <p:pRg st="8" end="8"/>
                                            </p:txEl>
                                          </p:spTgt>
                                        </p:tgtEl>
                                      </p:cBhvr>
                                    </p:animEffect>
                                    <p:anim calcmode="lin" valueType="num">
                                      <p:cBhvr>
                                        <p:cTn id="69" dur="1000" fill="hold"/>
                                        <p:tgtEl>
                                          <p:spTgt spid="164867">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16486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P spid="164867"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idx="4294967295"/>
          </p:nvPr>
        </p:nvSpPr>
        <p:spPr>
          <a:xfrm>
            <a:off x="1371600" y="706438"/>
            <a:ext cx="7772400" cy="887412"/>
          </a:xfrm>
        </p:spPr>
        <p:txBody>
          <a:bodyPr/>
          <a:lstStyle/>
          <a:p>
            <a:r>
              <a:rPr lang="tr-TR" dirty="0"/>
              <a:t>Suç İşleyen Çocuğa Yaklaşım</a:t>
            </a:r>
          </a:p>
        </p:txBody>
      </p:sp>
      <p:sp>
        <p:nvSpPr>
          <p:cNvPr id="179204" name="Rectangle 3"/>
          <p:cNvSpPr>
            <a:spLocks noGrp="1" noChangeArrowheads="1"/>
          </p:cNvSpPr>
          <p:nvPr>
            <p:ph idx="4294967295"/>
          </p:nvPr>
        </p:nvSpPr>
        <p:spPr>
          <a:xfrm>
            <a:off x="0" y="1557338"/>
            <a:ext cx="7772400" cy="4824412"/>
          </a:xfrm>
        </p:spPr>
        <p:txBody>
          <a:bodyPr/>
          <a:lstStyle/>
          <a:p>
            <a:pPr>
              <a:lnSpc>
                <a:spcPct val="80000"/>
              </a:lnSpc>
              <a:spcBef>
                <a:spcPct val="40000"/>
              </a:spcBef>
            </a:pPr>
            <a:r>
              <a:rPr lang="tr-TR" sz="2000" dirty="0"/>
              <a:t>Çocukla iletişime geçin ve güven ilişkisi kurun. </a:t>
            </a:r>
          </a:p>
          <a:p>
            <a:pPr>
              <a:lnSpc>
                <a:spcPct val="80000"/>
              </a:lnSpc>
              <a:spcBef>
                <a:spcPct val="40000"/>
              </a:spcBef>
            </a:pPr>
            <a:r>
              <a:rPr lang="tr-TR" sz="2000" dirty="0"/>
              <a:t>Genel değerlendirme için psikiyatriste yönlendirin.</a:t>
            </a:r>
          </a:p>
          <a:p>
            <a:pPr>
              <a:lnSpc>
                <a:spcPct val="80000"/>
              </a:lnSpc>
              <a:spcBef>
                <a:spcPct val="40000"/>
              </a:spcBef>
            </a:pPr>
            <a:r>
              <a:rPr lang="tr-TR" sz="2000" dirty="0"/>
              <a:t>Çocuğu suç işlemeye iten etkenleri (aile, arkadaşlar, çevre) araştırın.</a:t>
            </a:r>
          </a:p>
          <a:p>
            <a:pPr>
              <a:lnSpc>
                <a:spcPct val="80000"/>
              </a:lnSpc>
              <a:spcBef>
                <a:spcPct val="40000"/>
              </a:spcBef>
            </a:pPr>
            <a:r>
              <a:rPr lang="tr-TR" sz="2000" dirty="0"/>
              <a:t>Başka suçlar işleme eğilimi varsa bunun eyleme dönüşmesini önlemeye çalışın.</a:t>
            </a:r>
          </a:p>
          <a:p>
            <a:pPr>
              <a:lnSpc>
                <a:spcPct val="80000"/>
              </a:lnSpc>
              <a:spcBef>
                <a:spcPct val="40000"/>
              </a:spcBef>
            </a:pPr>
            <a:r>
              <a:rPr lang="tr-TR" sz="2000" dirty="0"/>
              <a:t>Çocuğu takibe alıp, okuldan uzaklaşmasını/ayrılmasını engellemeye çalışın. </a:t>
            </a:r>
          </a:p>
          <a:p>
            <a:pPr>
              <a:lnSpc>
                <a:spcPct val="80000"/>
              </a:lnSpc>
              <a:spcBef>
                <a:spcPct val="40000"/>
              </a:spcBef>
            </a:pPr>
            <a:r>
              <a:rPr lang="tr-TR" sz="2000" dirty="0"/>
              <a:t>Okul ile bağ kurmasını sağlayın.</a:t>
            </a:r>
          </a:p>
          <a:p>
            <a:pPr>
              <a:lnSpc>
                <a:spcPct val="80000"/>
              </a:lnSpc>
              <a:spcBef>
                <a:spcPct val="40000"/>
              </a:spcBef>
            </a:pPr>
            <a:r>
              <a:rPr lang="tr-TR" sz="2000" dirty="0"/>
              <a:t>Çocuğun etiketlenmesini önleyin.</a:t>
            </a:r>
          </a:p>
          <a:p>
            <a:pPr>
              <a:lnSpc>
                <a:spcPct val="80000"/>
              </a:lnSpc>
              <a:spcBef>
                <a:spcPct val="40000"/>
              </a:spcBef>
            </a:pPr>
            <a:r>
              <a:rPr lang="tr-TR" sz="2000" dirty="0"/>
              <a:t>Aileyi durumdan haberdar etmeniz gerekirse bunu okul rehber öğretmeni/psikolojik danışmanı ile işbirliği kurarak yapın.</a:t>
            </a:r>
          </a:p>
          <a:p>
            <a:pPr>
              <a:lnSpc>
                <a:spcPct val="80000"/>
              </a:lnSpc>
              <a:spcBef>
                <a:spcPct val="40000"/>
              </a:spcBef>
            </a:pPr>
            <a:r>
              <a:rPr lang="tr-TR" sz="2000" dirty="0"/>
              <a:t>Okul rehber öğretmeni/psikolojik danışmanıyla işbirliği yaparak aileye danışmanlık konusunda birlikte çalışın.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fade">
                                      <p:cBhvr>
                                        <p:cTn id="7" dur="500"/>
                                        <p:tgtEl>
                                          <p:spTgt spid="17920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9204">
                                            <p:txEl>
                                              <p:pRg st="0" end="0"/>
                                            </p:txEl>
                                          </p:spTgt>
                                        </p:tgtEl>
                                        <p:attrNameLst>
                                          <p:attrName>style.visibility</p:attrName>
                                        </p:attrNameLst>
                                      </p:cBhvr>
                                      <p:to>
                                        <p:strVal val="visible"/>
                                      </p:to>
                                    </p:set>
                                    <p:animEffect transition="in" filter="fade">
                                      <p:cBhvr>
                                        <p:cTn id="12" dur="1000"/>
                                        <p:tgtEl>
                                          <p:spTgt spid="179204">
                                            <p:txEl>
                                              <p:pRg st="0" end="0"/>
                                            </p:txEl>
                                          </p:spTgt>
                                        </p:tgtEl>
                                      </p:cBhvr>
                                    </p:animEffect>
                                    <p:anim calcmode="lin" valueType="num">
                                      <p:cBhvr>
                                        <p:cTn id="13" dur="1000" fill="hold"/>
                                        <p:tgtEl>
                                          <p:spTgt spid="17920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92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9204">
                                            <p:txEl>
                                              <p:pRg st="1" end="1"/>
                                            </p:txEl>
                                          </p:spTgt>
                                        </p:tgtEl>
                                        <p:attrNameLst>
                                          <p:attrName>style.visibility</p:attrName>
                                        </p:attrNameLst>
                                      </p:cBhvr>
                                      <p:to>
                                        <p:strVal val="visible"/>
                                      </p:to>
                                    </p:set>
                                    <p:animEffect transition="in" filter="fade">
                                      <p:cBhvr>
                                        <p:cTn id="19" dur="1000"/>
                                        <p:tgtEl>
                                          <p:spTgt spid="179204">
                                            <p:txEl>
                                              <p:pRg st="1" end="1"/>
                                            </p:txEl>
                                          </p:spTgt>
                                        </p:tgtEl>
                                      </p:cBhvr>
                                    </p:animEffect>
                                    <p:anim calcmode="lin" valueType="num">
                                      <p:cBhvr>
                                        <p:cTn id="20" dur="1000" fill="hold"/>
                                        <p:tgtEl>
                                          <p:spTgt spid="17920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92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9204">
                                            <p:txEl>
                                              <p:pRg st="2" end="2"/>
                                            </p:txEl>
                                          </p:spTgt>
                                        </p:tgtEl>
                                        <p:attrNameLst>
                                          <p:attrName>style.visibility</p:attrName>
                                        </p:attrNameLst>
                                      </p:cBhvr>
                                      <p:to>
                                        <p:strVal val="visible"/>
                                      </p:to>
                                    </p:set>
                                    <p:animEffect transition="in" filter="fade">
                                      <p:cBhvr>
                                        <p:cTn id="26" dur="1000"/>
                                        <p:tgtEl>
                                          <p:spTgt spid="179204">
                                            <p:txEl>
                                              <p:pRg st="2" end="2"/>
                                            </p:txEl>
                                          </p:spTgt>
                                        </p:tgtEl>
                                      </p:cBhvr>
                                    </p:animEffect>
                                    <p:anim calcmode="lin" valueType="num">
                                      <p:cBhvr>
                                        <p:cTn id="27" dur="1000" fill="hold"/>
                                        <p:tgtEl>
                                          <p:spTgt spid="17920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7920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9204">
                                            <p:txEl>
                                              <p:pRg st="3" end="3"/>
                                            </p:txEl>
                                          </p:spTgt>
                                        </p:tgtEl>
                                        <p:attrNameLst>
                                          <p:attrName>style.visibility</p:attrName>
                                        </p:attrNameLst>
                                      </p:cBhvr>
                                      <p:to>
                                        <p:strVal val="visible"/>
                                      </p:to>
                                    </p:set>
                                    <p:animEffect transition="in" filter="fade">
                                      <p:cBhvr>
                                        <p:cTn id="33" dur="1000"/>
                                        <p:tgtEl>
                                          <p:spTgt spid="179204">
                                            <p:txEl>
                                              <p:pRg st="3" end="3"/>
                                            </p:txEl>
                                          </p:spTgt>
                                        </p:tgtEl>
                                      </p:cBhvr>
                                    </p:animEffect>
                                    <p:anim calcmode="lin" valueType="num">
                                      <p:cBhvr>
                                        <p:cTn id="34" dur="1000" fill="hold"/>
                                        <p:tgtEl>
                                          <p:spTgt spid="17920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7920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9204">
                                            <p:txEl>
                                              <p:pRg st="4" end="4"/>
                                            </p:txEl>
                                          </p:spTgt>
                                        </p:tgtEl>
                                        <p:attrNameLst>
                                          <p:attrName>style.visibility</p:attrName>
                                        </p:attrNameLst>
                                      </p:cBhvr>
                                      <p:to>
                                        <p:strVal val="visible"/>
                                      </p:to>
                                    </p:set>
                                    <p:animEffect transition="in" filter="fade">
                                      <p:cBhvr>
                                        <p:cTn id="40" dur="1000"/>
                                        <p:tgtEl>
                                          <p:spTgt spid="179204">
                                            <p:txEl>
                                              <p:pRg st="4" end="4"/>
                                            </p:txEl>
                                          </p:spTgt>
                                        </p:tgtEl>
                                      </p:cBhvr>
                                    </p:animEffect>
                                    <p:anim calcmode="lin" valueType="num">
                                      <p:cBhvr>
                                        <p:cTn id="41" dur="1000" fill="hold"/>
                                        <p:tgtEl>
                                          <p:spTgt spid="17920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7920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9204">
                                            <p:txEl>
                                              <p:pRg st="5" end="5"/>
                                            </p:txEl>
                                          </p:spTgt>
                                        </p:tgtEl>
                                        <p:attrNameLst>
                                          <p:attrName>style.visibility</p:attrName>
                                        </p:attrNameLst>
                                      </p:cBhvr>
                                      <p:to>
                                        <p:strVal val="visible"/>
                                      </p:to>
                                    </p:set>
                                    <p:animEffect transition="in" filter="fade">
                                      <p:cBhvr>
                                        <p:cTn id="47" dur="1000"/>
                                        <p:tgtEl>
                                          <p:spTgt spid="179204">
                                            <p:txEl>
                                              <p:pRg st="5" end="5"/>
                                            </p:txEl>
                                          </p:spTgt>
                                        </p:tgtEl>
                                      </p:cBhvr>
                                    </p:animEffect>
                                    <p:anim calcmode="lin" valueType="num">
                                      <p:cBhvr>
                                        <p:cTn id="48" dur="1000" fill="hold"/>
                                        <p:tgtEl>
                                          <p:spTgt spid="17920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7920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9204">
                                            <p:txEl>
                                              <p:pRg st="6" end="6"/>
                                            </p:txEl>
                                          </p:spTgt>
                                        </p:tgtEl>
                                        <p:attrNameLst>
                                          <p:attrName>style.visibility</p:attrName>
                                        </p:attrNameLst>
                                      </p:cBhvr>
                                      <p:to>
                                        <p:strVal val="visible"/>
                                      </p:to>
                                    </p:set>
                                    <p:animEffect transition="in" filter="fade">
                                      <p:cBhvr>
                                        <p:cTn id="54" dur="1000"/>
                                        <p:tgtEl>
                                          <p:spTgt spid="179204">
                                            <p:txEl>
                                              <p:pRg st="6" end="6"/>
                                            </p:txEl>
                                          </p:spTgt>
                                        </p:tgtEl>
                                      </p:cBhvr>
                                    </p:animEffect>
                                    <p:anim calcmode="lin" valueType="num">
                                      <p:cBhvr>
                                        <p:cTn id="55" dur="1000" fill="hold"/>
                                        <p:tgtEl>
                                          <p:spTgt spid="179204">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7920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79204">
                                            <p:txEl>
                                              <p:pRg st="7" end="7"/>
                                            </p:txEl>
                                          </p:spTgt>
                                        </p:tgtEl>
                                        <p:attrNameLst>
                                          <p:attrName>style.visibility</p:attrName>
                                        </p:attrNameLst>
                                      </p:cBhvr>
                                      <p:to>
                                        <p:strVal val="visible"/>
                                      </p:to>
                                    </p:set>
                                    <p:animEffect transition="in" filter="fade">
                                      <p:cBhvr>
                                        <p:cTn id="61" dur="1000"/>
                                        <p:tgtEl>
                                          <p:spTgt spid="179204">
                                            <p:txEl>
                                              <p:pRg st="7" end="7"/>
                                            </p:txEl>
                                          </p:spTgt>
                                        </p:tgtEl>
                                      </p:cBhvr>
                                    </p:animEffect>
                                    <p:anim calcmode="lin" valueType="num">
                                      <p:cBhvr>
                                        <p:cTn id="62" dur="1000" fill="hold"/>
                                        <p:tgtEl>
                                          <p:spTgt spid="17920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7920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79204">
                                            <p:txEl>
                                              <p:pRg st="8" end="8"/>
                                            </p:txEl>
                                          </p:spTgt>
                                        </p:tgtEl>
                                        <p:attrNameLst>
                                          <p:attrName>style.visibility</p:attrName>
                                        </p:attrNameLst>
                                      </p:cBhvr>
                                      <p:to>
                                        <p:strVal val="visible"/>
                                      </p:to>
                                    </p:set>
                                    <p:animEffect transition="in" filter="fade">
                                      <p:cBhvr>
                                        <p:cTn id="68" dur="1000"/>
                                        <p:tgtEl>
                                          <p:spTgt spid="179204">
                                            <p:txEl>
                                              <p:pRg st="8" end="8"/>
                                            </p:txEl>
                                          </p:spTgt>
                                        </p:tgtEl>
                                      </p:cBhvr>
                                    </p:animEffect>
                                    <p:anim calcmode="lin" valueType="num">
                                      <p:cBhvr>
                                        <p:cTn id="69" dur="1000" fill="hold"/>
                                        <p:tgtEl>
                                          <p:spTgt spid="179204">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17920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4"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1371600" y="914400"/>
            <a:ext cx="7772400" cy="7921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tr-TR" dirty="0"/>
              <a:t>Madde Kullanımı Olan Çocuğa Yaklaşım </a:t>
            </a:r>
          </a:p>
        </p:txBody>
      </p:sp>
      <p:sp>
        <p:nvSpPr>
          <p:cNvPr id="180228" name="Rectangle 3"/>
          <p:cNvSpPr>
            <a:spLocks noGrp="1" noChangeArrowheads="1"/>
          </p:cNvSpPr>
          <p:nvPr>
            <p:ph idx="4294967295"/>
          </p:nvPr>
        </p:nvSpPr>
        <p:spPr>
          <a:xfrm>
            <a:off x="1371600" y="1503363"/>
            <a:ext cx="7772400" cy="4752975"/>
          </a:xfrm>
        </p:spPr>
        <p:txBody>
          <a:bodyPr/>
          <a:lstStyle/>
          <a:p>
            <a:r>
              <a:rPr lang="tr-TR" sz="2100" dirty="0"/>
              <a:t>Kendinizi hazır hissetmeden onunla konuşmayın. </a:t>
            </a:r>
          </a:p>
          <a:p>
            <a:r>
              <a:rPr lang="tr-TR" sz="2100" dirty="0"/>
              <a:t>Önyargılarınızın olabilir, bunları farkına varmanız ona karşı tutumunuzun olumsuz olmasını azaltabilir. </a:t>
            </a:r>
          </a:p>
          <a:p>
            <a:r>
              <a:rPr lang="tr-TR" sz="2100" dirty="0"/>
              <a:t>Amacınızın ona destek ve yardımcı olmak olduğunu vurgulayın. </a:t>
            </a:r>
          </a:p>
          <a:p>
            <a:r>
              <a:rPr lang="tr-TR" sz="2100" dirty="0"/>
              <a:t>Etiketlemekten kaçının ve okul içinde etiketlenmesini önleyin.</a:t>
            </a:r>
          </a:p>
          <a:p>
            <a:r>
              <a:rPr lang="tr-TR" sz="2100" dirty="0"/>
              <a:t>Eğer öğrenci maddenin etkisi altında ise onunla bu durumda konuşmayın. </a:t>
            </a:r>
          </a:p>
          <a:p>
            <a:r>
              <a:rPr lang="tr-TR" sz="2100" dirty="0"/>
              <a:t>Çocukla ya da idare ile konu hakkında görüşmeden önce okul rehber öğretmeni/psikolojik danışmanına şüphenizden bahsedin.</a:t>
            </a:r>
          </a:p>
          <a:p>
            <a:r>
              <a:rPr lang="tr-TR" sz="2100" dirty="0"/>
              <a:t>Aileyi okul rehber öğretmeni/psikolojik danışmanı ile görüşmelere için çağırın.</a:t>
            </a:r>
          </a:p>
          <a:p>
            <a:r>
              <a:rPr lang="tr-TR" sz="2100" dirty="0"/>
              <a:t>İyileşmeye dair sözünü içeren anlaşma kağıdı imzalatmaya çalışın.</a:t>
            </a:r>
          </a:p>
          <a:p>
            <a:pPr>
              <a:buFontTx/>
              <a:buNone/>
            </a:pPr>
            <a:endParaRPr lang="tr-T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226"/>
                                        </p:tgtEl>
                                        <p:attrNameLst>
                                          <p:attrName>style.visibility</p:attrName>
                                        </p:attrNameLst>
                                      </p:cBhvr>
                                      <p:to>
                                        <p:strVal val="visible"/>
                                      </p:to>
                                    </p:set>
                                    <p:animEffect transition="in" filter="fade">
                                      <p:cBhvr>
                                        <p:cTn id="7" dur="500"/>
                                        <p:tgtEl>
                                          <p:spTgt spid="1802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0228">
                                            <p:txEl>
                                              <p:pRg st="0" end="0"/>
                                            </p:txEl>
                                          </p:spTgt>
                                        </p:tgtEl>
                                        <p:attrNameLst>
                                          <p:attrName>style.visibility</p:attrName>
                                        </p:attrNameLst>
                                      </p:cBhvr>
                                      <p:to>
                                        <p:strVal val="visible"/>
                                      </p:to>
                                    </p:set>
                                    <p:animEffect transition="in" filter="fade">
                                      <p:cBhvr>
                                        <p:cTn id="12" dur="1000"/>
                                        <p:tgtEl>
                                          <p:spTgt spid="180228">
                                            <p:txEl>
                                              <p:pRg st="0" end="0"/>
                                            </p:txEl>
                                          </p:spTgt>
                                        </p:tgtEl>
                                      </p:cBhvr>
                                    </p:animEffect>
                                    <p:anim calcmode="lin" valueType="num">
                                      <p:cBhvr>
                                        <p:cTn id="13" dur="1000" fill="hold"/>
                                        <p:tgtEl>
                                          <p:spTgt spid="18022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02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0228">
                                            <p:txEl>
                                              <p:pRg st="1" end="1"/>
                                            </p:txEl>
                                          </p:spTgt>
                                        </p:tgtEl>
                                        <p:attrNameLst>
                                          <p:attrName>style.visibility</p:attrName>
                                        </p:attrNameLst>
                                      </p:cBhvr>
                                      <p:to>
                                        <p:strVal val="visible"/>
                                      </p:to>
                                    </p:set>
                                    <p:animEffect transition="in" filter="fade">
                                      <p:cBhvr>
                                        <p:cTn id="19" dur="1000"/>
                                        <p:tgtEl>
                                          <p:spTgt spid="180228">
                                            <p:txEl>
                                              <p:pRg st="1" end="1"/>
                                            </p:txEl>
                                          </p:spTgt>
                                        </p:tgtEl>
                                      </p:cBhvr>
                                    </p:animEffect>
                                    <p:anim calcmode="lin" valueType="num">
                                      <p:cBhvr>
                                        <p:cTn id="20" dur="1000" fill="hold"/>
                                        <p:tgtEl>
                                          <p:spTgt spid="18022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02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0228">
                                            <p:txEl>
                                              <p:pRg st="2" end="2"/>
                                            </p:txEl>
                                          </p:spTgt>
                                        </p:tgtEl>
                                        <p:attrNameLst>
                                          <p:attrName>style.visibility</p:attrName>
                                        </p:attrNameLst>
                                      </p:cBhvr>
                                      <p:to>
                                        <p:strVal val="visible"/>
                                      </p:to>
                                    </p:set>
                                    <p:animEffect transition="in" filter="fade">
                                      <p:cBhvr>
                                        <p:cTn id="26" dur="1000"/>
                                        <p:tgtEl>
                                          <p:spTgt spid="180228">
                                            <p:txEl>
                                              <p:pRg st="2" end="2"/>
                                            </p:txEl>
                                          </p:spTgt>
                                        </p:tgtEl>
                                      </p:cBhvr>
                                    </p:animEffect>
                                    <p:anim calcmode="lin" valueType="num">
                                      <p:cBhvr>
                                        <p:cTn id="27" dur="1000" fill="hold"/>
                                        <p:tgtEl>
                                          <p:spTgt spid="18022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02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0228">
                                            <p:txEl>
                                              <p:pRg st="3" end="3"/>
                                            </p:txEl>
                                          </p:spTgt>
                                        </p:tgtEl>
                                        <p:attrNameLst>
                                          <p:attrName>style.visibility</p:attrName>
                                        </p:attrNameLst>
                                      </p:cBhvr>
                                      <p:to>
                                        <p:strVal val="visible"/>
                                      </p:to>
                                    </p:set>
                                    <p:animEffect transition="in" filter="fade">
                                      <p:cBhvr>
                                        <p:cTn id="33" dur="1000"/>
                                        <p:tgtEl>
                                          <p:spTgt spid="180228">
                                            <p:txEl>
                                              <p:pRg st="3" end="3"/>
                                            </p:txEl>
                                          </p:spTgt>
                                        </p:tgtEl>
                                      </p:cBhvr>
                                    </p:animEffect>
                                    <p:anim calcmode="lin" valueType="num">
                                      <p:cBhvr>
                                        <p:cTn id="34" dur="1000" fill="hold"/>
                                        <p:tgtEl>
                                          <p:spTgt spid="18022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02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0228">
                                            <p:txEl>
                                              <p:pRg st="4" end="4"/>
                                            </p:txEl>
                                          </p:spTgt>
                                        </p:tgtEl>
                                        <p:attrNameLst>
                                          <p:attrName>style.visibility</p:attrName>
                                        </p:attrNameLst>
                                      </p:cBhvr>
                                      <p:to>
                                        <p:strVal val="visible"/>
                                      </p:to>
                                    </p:set>
                                    <p:animEffect transition="in" filter="fade">
                                      <p:cBhvr>
                                        <p:cTn id="40" dur="1000"/>
                                        <p:tgtEl>
                                          <p:spTgt spid="180228">
                                            <p:txEl>
                                              <p:pRg st="4" end="4"/>
                                            </p:txEl>
                                          </p:spTgt>
                                        </p:tgtEl>
                                      </p:cBhvr>
                                    </p:animEffect>
                                    <p:anim calcmode="lin" valueType="num">
                                      <p:cBhvr>
                                        <p:cTn id="41" dur="1000" fill="hold"/>
                                        <p:tgtEl>
                                          <p:spTgt spid="180228">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022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0228">
                                            <p:txEl>
                                              <p:pRg st="5" end="5"/>
                                            </p:txEl>
                                          </p:spTgt>
                                        </p:tgtEl>
                                        <p:attrNameLst>
                                          <p:attrName>style.visibility</p:attrName>
                                        </p:attrNameLst>
                                      </p:cBhvr>
                                      <p:to>
                                        <p:strVal val="visible"/>
                                      </p:to>
                                    </p:set>
                                    <p:animEffect transition="in" filter="fade">
                                      <p:cBhvr>
                                        <p:cTn id="47" dur="1000"/>
                                        <p:tgtEl>
                                          <p:spTgt spid="180228">
                                            <p:txEl>
                                              <p:pRg st="5" end="5"/>
                                            </p:txEl>
                                          </p:spTgt>
                                        </p:tgtEl>
                                      </p:cBhvr>
                                    </p:animEffect>
                                    <p:anim calcmode="lin" valueType="num">
                                      <p:cBhvr>
                                        <p:cTn id="48" dur="1000" fill="hold"/>
                                        <p:tgtEl>
                                          <p:spTgt spid="180228">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8022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0228">
                                            <p:txEl>
                                              <p:pRg st="6" end="6"/>
                                            </p:txEl>
                                          </p:spTgt>
                                        </p:tgtEl>
                                        <p:attrNameLst>
                                          <p:attrName>style.visibility</p:attrName>
                                        </p:attrNameLst>
                                      </p:cBhvr>
                                      <p:to>
                                        <p:strVal val="visible"/>
                                      </p:to>
                                    </p:set>
                                    <p:animEffect transition="in" filter="fade">
                                      <p:cBhvr>
                                        <p:cTn id="54" dur="1000"/>
                                        <p:tgtEl>
                                          <p:spTgt spid="180228">
                                            <p:txEl>
                                              <p:pRg st="6" end="6"/>
                                            </p:txEl>
                                          </p:spTgt>
                                        </p:tgtEl>
                                      </p:cBhvr>
                                    </p:animEffect>
                                    <p:anim calcmode="lin" valueType="num">
                                      <p:cBhvr>
                                        <p:cTn id="55" dur="1000" fill="hold"/>
                                        <p:tgtEl>
                                          <p:spTgt spid="180228">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8022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0228">
                                            <p:txEl>
                                              <p:pRg st="7" end="7"/>
                                            </p:txEl>
                                          </p:spTgt>
                                        </p:tgtEl>
                                        <p:attrNameLst>
                                          <p:attrName>style.visibility</p:attrName>
                                        </p:attrNameLst>
                                      </p:cBhvr>
                                      <p:to>
                                        <p:strVal val="visible"/>
                                      </p:to>
                                    </p:set>
                                    <p:animEffect transition="in" filter="fade">
                                      <p:cBhvr>
                                        <p:cTn id="61" dur="1000"/>
                                        <p:tgtEl>
                                          <p:spTgt spid="180228">
                                            <p:txEl>
                                              <p:pRg st="7" end="7"/>
                                            </p:txEl>
                                          </p:spTgt>
                                        </p:tgtEl>
                                      </p:cBhvr>
                                    </p:animEffect>
                                    <p:anim calcmode="lin" valueType="num">
                                      <p:cBhvr>
                                        <p:cTn id="62" dur="1000" fill="hold"/>
                                        <p:tgtEl>
                                          <p:spTgt spid="180228">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8022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p:bldP spid="180228"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idx="4294967295"/>
          </p:nvPr>
        </p:nvSpPr>
        <p:spPr>
          <a:xfrm>
            <a:off x="0" y="1146175"/>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tr-TR" dirty="0"/>
              <a:t>Bağımlılık Süreci</a:t>
            </a:r>
          </a:p>
        </p:txBody>
      </p:sp>
      <p:sp>
        <p:nvSpPr>
          <p:cNvPr id="181252" name="Text Box 3"/>
          <p:cNvSpPr txBox="1">
            <a:spLocks noChangeArrowheads="1"/>
          </p:cNvSpPr>
          <p:nvPr/>
        </p:nvSpPr>
        <p:spPr bwMode="auto">
          <a:xfrm>
            <a:off x="984250" y="1828800"/>
            <a:ext cx="2579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dirty="0">
                <a:latin typeface="Calibri" pitchFamily="34" charset="0"/>
              </a:rPr>
              <a:t>“Belki kullanabilirim”</a:t>
            </a:r>
          </a:p>
        </p:txBody>
      </p:sp>
      <p:sp>
        <p:nvSpPr>
          <p:cNvPr id="181253" name="Text Box 4"/>
          <p:cNvSpPr txBox="1">
            <a:spLocks noChangeArrowheads="1"/>
          </p:cNvSpPr>
          <p:nvPr/>
        </p:nvSpPr>
        <p:spPr bwMode="auto">
          <a:xfrm>
            <a:off x="1266825" y="2590800"/>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dirty="0">
                <a:latin typeface="Calibri" pitchFamily="34" charset="0"/>
              </a:rPr>
              <a:t>“Korku ve merak”</a:t>
            </a:r>
          </a:p>
        </p:txBody>
      </p:sp>
      <p:sp>
        <p:nvSpPr>
          <p:cNvPr id="181254" name="Text Box 5"/>
          <p:cNvSpPr txBox="1">
            <a:spLocks noChangeArrowheads="1"/>
          </p:cNvSpPr>
          <p:nvPr/>
        </p:nvSpPr>
        <p:spPr bwMode="auto">
          <a:xfrm>
            <a:off x="773113" y="3276600"/>
            <a:ext cx="302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dirty="0">
                <a:latin typeface="Calibri" pitchFamily="34" charset="0"/>
              </a:rPr>
              <a:t>“Bir kereden bir şey olmaz”</a:t>
            </a:r>
          </a:p>
        </p:txBody>
      </p:sp>
      <p:sp>
        <p:nvSpPr>
          <p:cNvPr id="181255" name="Text Box 6"/>
          <p:cNvSpPr txBox="1">
            <a:spLocks noChangeArrowheads="1"/>
          </p:cNvSpPr>
          <p:nvPr/>
        </p:nvSpPr>
        <p:spPr bwMode="auto">
          <a:xfrm>
            <a:off x="1266825" y="4038600"/>
            <a:ext cx="1811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dirty="0">
                <a:latin typeface="Calibri" pitchFamily="34" charset="0"/>
              </a:rPr>
              <a:t>“Bir daha asla!”</a:t>
            </a:r>
          </a:p>
        </p:txBody>
      </p:sp>
      <p:sp>
        <p:nvSpPr>
          <p:cNvPr id="181256" name="Text Box 7"/>
          <p:cNvSpPr txBox="1">
            <a:spLocks noChangeArrowheads="1"/>
          </p:cNvSpPr>
          <p:nvPr/>
        </p:nvSpPr>
        <p:spPr bwMode="auto">
          <a:xfrm>
            <a:off x="1055688" y="4648200"/>
            <a:ext cx="240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000" dirty="0">
                <a:latin typeface="Calibri" pitchFamily="34" charset="0"/>
              </a:rPr>
              <a:t>“Ben bağımlı olmam”</a:t>
            </a:r>
          </a:p>
        </p:txBody>
      </p:sp>
      <p:sp>
        <p:nvSpPr>
          <p:cNvPr id="181257" name="Text Box 8"/>
          <p:cNvSpPr txBox="1">
            <a:spLocks noChangeArrowheads="1"/>
          </p:cNvSpPr>
          <p:nvPr/>
        </p:nvSpPr>
        <p:spPr bwMode="auto">
          <a:xfrm>
            <a:off x="984250" y="5486400"/>
            <a:ext cx="2284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tr-TR" sz="2000" dirty="0">
                <a:latin typeface="Calibri" pitchFamily="34" charset="0"/>
              </a:rPr>
              <a:t>“İstersem bırakırım”</a:t>
            </a:r>
          </a:p>
        </p:txBody>
      </p:sp>
      <p:sp>
        <p:nvSpPr>
          <p:cNvPr id="181258" name="Text Box 9"/>
          <p:cNvSpPr txBox="1">
            <a:spLocks noChangeArrowheads="1"/>
          </p:cNvSpPr>
          <p:nvPr/>
        </p:nvSpPr>
        <p:spPr bwMode="auto">
          <a:xfrm>
            <a:off x="5416550" y="5486400"/>
            <a:ext cx="280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tr-TR" sz="2000" dirty="0">
                <a:latin typeface="Calibri" pitchFamily="34" charset="0"/>
              </a:rPr>
              <a:t>“Bu meret bırakılmaz ki!”</a:t>
            </a:r>
          </a:p>
        </p:txBody>
      </p:sp>
      <p:sp>
        <p:nvSpPr>
          <p:cNvPr id="181259" name="Text Box 10"/>
          <p:cNvSpPr txBox="1">
            <a:spLocks noChangeArrowheads="1"/>
          </p:cNvSpPr>
          <p:nvPr/>
        </p:nvSpPr>
        <p:spPr bwMode="auto">
          <a:xfrm>
            <a:off x="5416550" y="4648200"/>
            <a:ext cx="2732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tr-TR" sz="2000" dirty="0">
                <a:latin typeface="Calibri" pitchFamily="34" charset="0"/>
              </a:rPr>
              <a:t>“Bırakmak zorundayım!”</a:t>
            </a:r>
          </a:p>
        </p:txBody>
      </p:sp>
      <p:sp>
        <p:nvSpPr>
          <p:cNvPr id="181260" name="Text Box 11"/>
          <p:cNvSpPr txBox="1">
            <a:spLocks noChangeArrowheads="1"/>
          </p:cNvSpPr>
          <p:nvPr/>
        </p:nvSpPr>
        <p:spPr bwMode="auto">
          <a:xfrm>
            <a:off x="5205413" y="3352800"/>
            <a:ext cx="338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tr-TR" sz="2000" dirty="0">
                <a:latin typeface="Calibri" pitchFamily="34" charset="0"/>
              </a:rPr>
              <a:t>“Bıraktım, bir daha başlamam”</a:t>
            </a:r>
          </a:p>
        </p:txBody>
      </p:sp>
      <p:sp>
        <p:nvSpPr>
          <p:cNvPr id="181261" name="Text Box 12"/>
          <p:cNvSpPr txBox="1">
            <a:spLocks noChangeArrowheads="1"/>
          </p:cNvSpPr>
          <p:nvPr/>
        </p:nvSpPr>
        <p:spPr bwMode="auto">
          <a:xfrm>
            <a:off x="5556250" y="4038600"/>
            <a:ext cx="219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tr-TR" sz="2000" dirty="0">
                <a:latin typeface="Calibri" pitchFamily="34" charset="0"/>
              </a:rPr>
              <a:t>“Artık bırakacağım”</a:t>
            </a:r>
          </a:p>
        </p:txBody>
      </p:sp>
      <p:sp>
        <p:nvSpPr>
          <p:cNvPr id="181262" name="Line 13"/>
          <p:cNvSpPr>
            <a:spLocks noChangeShapeType="1"/>
          </p:cNvSpPr>
          <p:nvPr/>
        </p:nvSpPr>
        <p:spPr bwMode="auto">
          <a:xfrm>
            <a:off x="2057400" y="22860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1263" name="Line 14"/>
          <p:cNvSpPr>
            <a:spLocks noChangeShapeType="1"/>
          </p:cNvSpPr>
          <p:nvPr/>
        </p:nvSpPr>
        <p:spPr bwMode="auto">
          <a:xfrm>
            <a:off x="2057400" y="29718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1264" name="Line 15"/>
          <p:cNvSpPr>
            <a:spLocks noChangeShapeType="1"/>
          </p:cNvSpPr>
          <p:nvPr/>
        </p:nvSpPr>
        <p:spPr bwMode="auto">
          <a:xfrm>
            <a:off x="2057400" y="36576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1265" name="Line 16"/>
          <p:cNvSpPr>
            <a:spLocks noChangeShapeType="1"/>
          </p:cNvSpPr>
          <p:nvPr/>
        </p:nvSpPr>
        <p:spPr bwMode="auto">
          <a:xfrm>
            <a:off x="2039938" y="44196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1266" name="Line 17"/>
          <p:cNvSpPr>
            <a:spLocks noChangeShapeType="1"/>
          </p:cNvSpPr>
          <p:nvPr/>
        </p:nvSpPr>
        <p:spPr bwMode="auto">
          <a:xfrm>
            <a:off x="2057400" y="51054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1267" name="Line 18"/>
          <p:cNvSpPr>
            <a:spLocks noChangeShapeType="1"/>
          </p:cNvSpPr>
          <p:nvPr/>
        </p:nvSpPr>
        <p:spPr bwMode="auto">
          <a:xfrm rot="5400000">
            <a:off x="4503738" y="2849563"/>
            <a:ext cx="0" cy="1447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1268" name="Line 19"/>
          <p:cNvSpPr>
            <a:spLocks noChangeShapeType="1"/>
          </p:cNvSpPr>
          <p:nvPr/>
        </p:nvSpPr>
        <p:spPr bwMode="auto">
          <a:xfrm flipV="1">
            <a:off x="6629400" y="51054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1269" name="Line 20"/>
          <p:cNvSpPr>
            <a:spLocks noChangeShapeType="1"/>
          </p:cNvSpPr>
          <p:nvPr/>
        </p:nvSpPr>
        <p:spPr bwMode="auto">
          <a:xfrm flipV="1">
            <a:off x="6629400" y="44196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1270" name="Line 21"/>
          <p:cNvSpPr>
            <a:spLocks noChangeShapeType="1"/>
          </p:cNvSpPr>
          <p:nvPr/>
        </p:nvSpPr>
        <p:spPr bwMode="auto">
          <a:xfrm flipV="1">
            <a:off x="6629400" y="37338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1271" name="Line 22"/>
          <p:cNvSpPr>
            <a:spLocks noChangeShapeType="1"/>
          </p:cNvSpPr>
          <p:nvPr/>
        </p:nvSpPr>
        <p:spPr bwMode="auto">
          <a:xfrm>
            <a:off x="3446463" y="5715000"/>
            <a:ext cx="17589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1250"/>
                                        </p:tgtEl>
                                        <p:attrNameLst>
                                          <p:attrName>style.visibility</p:attrName>
                                        </p:attrNameLst>
                                      </p:cBhvr>
                                      <p:to>
                                        <p:strVal val="visible"/>
                                      </p:to>
                                    </p:set>
                                    <p:animEffect transition="in" filter="fade">
                                      <p:cBhvr>
                                        <p:cTn id="7" dur="500"/>
                                        <p:tgtEl>
                                          <p:spTgt spid="1812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1252"/>
                                        </p:tgtEl>
                                        <p:attrNameLst>
                                          <p:attrName>style.visibility</p:attrName>
                                        </p:attrNameLst>
                                      </p:cBhvr>
                                      <p:to>
                                        <p:strVal val="visible"/>
                                      </p:to>
                                    </p:set>
                                    <p:animEffect transition="in" filter="fade">
                                      <p:cBhvr>
                                        <p:cTn id="12" dur="1000"/>
                                        <p:tgtEl>
                                          <p:spTgt spid="181252"/>
                                        </p:tgtEl>
                                      </p:cBhvr>
                                    </p:animEffect>
                                    <p:anim calcmode="lin" valueType="num">
                                      <p:cBhvr>
                                        <p:cTn id="13" dur="1000" fill="hold"/>
                                        <p:tgtEl>
                                          <p:spTgt spid="181252"/>
                                        </p:tgtEl>
                                        <p:attrNameLst>
                                          <p:attrName>ppt_x</p:attrName>
                                        </p:attrNameLst>
                                      </p:cBhvr>
                                      <p:tavLst>
                                        <p:tav tm="0">
                                          <p:val>
                                            <p:strVal val="#ppt_x"/>
                                          </p:val>
                                        </p:tav>
                                        <p:tav tm="100000">
                                          <p:val>
                                            <p:strVal val="#ppt_x"/>
                                          </p:val>
                                        </p:tav>
                                      </p:tavLst>
                                    </p:anim>
                                    <p:anim calcmode="lin" valueType="num">
                                      <p:cBhvr>
                                        <p:cTn id="14" dur="1000" fill="hold"/>
                                        <p:tgtEl>
                                          <p:spTgt spid="1812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1262"/>
                                        </p:tgtEl>
                                        <p:attrNameLst>
                                          <p:attrName>style.visibility</p:attrName>
                                        </p:attrNameLst>
                                      </p:cBhvr>
                                      <p:to>
                                        <p:strVal val="visible"/>
                                      </p:to>
                                    </p:set>
                                    <p:animEffect transition="in" filter="fade">
                                      <p:cBhvr>
                                        <p:cTn id="19" dur="1000"/>
                                        <p:tgtEl>
                                          <p:spTgt spid="181262"/>
                                        </p:tgtEl>
                                      </p:cBhvr>
                                    </p:animEffect>
                                    <p:anim calcmode="lin" valueType="num">
                                      <p:cBhvr>
                                        <p:cTn id="20" dur="1000" fill="hold"/>
                                        <p:tgtEl>
                                          <p:spTgt spid="181262"/>
                                        </p:tgtEl>
                                        <p:attrNameLst>
                                          <p:attrName>ppt_x</p:attrName>
                                        </p:attrNameLst>
                                      </p:cBhvr>
                                      <p:tavLst>
                                        <p:tav tm="0">
                                          <p:val>
                                            <p:strVal val="#ppt_x"/>
                                          </p:val>
                                        </p:tav>
                                        <p:tav tm="100000">
                                          <p:val>
                                            <p:strVal val="#ppt_x"/>
                                          </p:val>
                                        </p:tav>
                                      </p:tavLst>
                                    </p:anim>
                                    <p:anim calcmode="lin" valueType="num">
                                      <p:cBhvr>
                                        <p:cTn id="21" dur="1000" fill="hold"/>
                                        <p:tgtEl>
                                          <p:spTgt spid="18126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1253"/>
                                        </p:tgtEl>
                                        <p:attrNameLst>
                                          <p:attrName>style.visibility</p:attrName>
                                        </p:attrNameLst>
                                      </p:cBhvr>
                                      <p:to>
                                        <p:strVal val="visible"/>
                                      </p:to>
                                    </p:set>
                                    <p:animEffect transition="in" filter="fade">
                                      <p:cBhvr>
                                        <p:cTn id="26" dur="1000"/>
                                        <p:tgtEl>
                                          <p:spTgt spid="181253"/>
                                        </p:tgtEl>
                                      </p:cBhvr>
                                    </p:animEffect>
                                    <p:anim calcmode="lin" valueType="num">
                                      <p:cBhvr>
                                        <p:cTn id="27" dur="1000" fill="hold"/>
                                        <p:tgtEl>
                                          <p:spTgt spid="181253"/>
                                        </p:tgtEl>
                                        <p:attrNameLst>
                                          <p:attrName>ppt_x</p:attrName>
                                        </p:attrNameLst>
                                      </p:cBhvr>
                                      <p:tavLst>
                                        <p:tav tm="0">
                                          <p:val>
                                            <p:strVal val="#ppt_x"/>
                                          </p:val>
                                        </p:tav>
                                        <p:tav tm="100000">
                                          <p:val>
                                            <p:strVal val="#ppt_x"/>
                                          </p:val>
                                        </p:tav>
                                      </p:tavLst>
                                    </p:anim>
                                    <p:anim calcmode="lin" valueType="num">
                                      <p:cBhvr>
                                        <p:cTn id="28" dur="1000" fill="hold"/>
                                        <p:tgtEl>
                                          <p:spTgt spid="18125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1263"/>
                                        </p:tgtEl>
                                        <p:attrNameLst>
                                          <p:attrName>style.visibility</p:attrName>
                                        </p:attrNameLst>
                                      </p:cBhvr>
                                      <p:to>
                                        <p:strVal val="visible"/>
                                      </p:to>
                                    </p:set>
                                    <p:animEffect transition="in" filter="fade">
                                      <p:cBhvr>
                                        <p:cTn id="33" dur="1000"/>
                                        <p:tgtEl>
                                          <p:spTgt spid="181263"/>
                                        </p:tgtEl>
                                      </p:cBhvr>
                                    </p:animEffect>
                                    <p:anim calcmode="lin" valueType="num">
                                      <p:cBhvr>
                                        <p:cTn id="34" dur="1000" fill="hold"/>
                                        <p:tgtEl>
                                          <p:spTgt spid="181263"/>
                                        </p:tgtEl>
                                        <p:attrNameLst>
                                          <p:attrName>ppt_x</p:attrName>
                                        </p:attrNameLst>
                                      </p:cBhvr>
                                      <p:tavLst>
                                        <p:tav tm="0">
                                          <p:val>
                                            <p:strVal val="#ppt_x"/>
                                          </p:val>
                                        </p:tav>
                                        <p:tav tm="100000">
                                          <p:val>
                                            <p:strVal val="#ppt_x"/>
                                          </p:val>
                                        </p:tav>
                                      </p:tavLst>
                                    </p:anim>
                                    <p:anim calcmode="lin" valueType="num">
                                      <p:cBhvr>
                                        <p:cTn id="35" dur="1000" fill="hold"/>
                                        <p:tgtEl>
                                          <p:spTgt spid="18126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1254"/>
                                        </p:tgtEl>
                                        <p:attrNameLst>
                                          <p:attrName>style.visibility</p:attrName>
                                        </p:attrNameLst>
                                      </p:cBhvr>
                                      <p:to>
                                        <p:strVal val="visible"/>
                                      </p:to>
                                    </p:set>
                                    <p:animEffect transition="in" filter="fade">
                                      <p:cBhvr>
                                        <p:cTn id="40" dur="1000"/>
                                        <p:tgtEl>
                                          <p:spTgt spid="181254"/>
                                        </p:tgtEl>
                                      </p:cBhvr>
                                    </p:animEffect>
                                    <p:anim calcmode="lin" valueType="num">
                                      <p:cBhvr>
                                        <p:cTn id="41" dur="1000" fill="hold"/>
                                        <p:tgtEl>
                                          <p:spTgt spid="181254"/>
                                        </p:tgtEl>
                                        <p:attrNameLst>
                                          <p:attrName>ppt_x</p:attrName>
                                        </p:attrNameLst>
                                      </p:cBhvr>
                                      <p:tavLst>
                                        <p:tav tm="0">
                                          <p:val>
                                            <p:strVal val="#ppt_x"/>
                                          </p:val>
                                        </p:tav>
                                        <p:tav tm="100000">
                                          <p:val>
                                            <p:strVal val="#ppt_x"/>
                                          </p:val>
                                        </p:tav>
                                      </p:tavLst>
                                    </p:anim>
                                    <p:anim calcmode="lin" valueType="num">
                                      <p:cBhvr>
                                        <p:cTn id="42" dur="1000" fill="hold"/>
                                        <p:tgtEl>
                                          <p:spTgt spid="18125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1264"/>
                                        </p:tgtEl>
                                        <p:attrNameLst>
                                          <p:attrName>style.visibility</p:attrName>
                                        </p:attrNameLst>
                                      </p:cBhvr>
                                      <p:to>
                                        <p:strVal val="visible"/>
                                      </p:to>
                                    </p:set>
                                    <p:animEffect transition="in" filter="fade">
                                      <p:cBhvr>
                                        <p:cTn id="47" dur="1000"/>
                                        <p:tgtEl>
                                          <p:spTgt spid="181264"/>
                                        </p:tgtEl>
                                      </p:cBhvr>
                                    </p:animEffect>
                                    <p:anim calcmode="lin" valueType="num">
                                      <p:cBhvr>
                                        <p:cTn id="48" dur="1000" fill="hold"/>
                                        <p:tgtEl>
                                          <p:spTgt spid="181264"/>
                                        </p:tgtEl>
                                        <p:attrNameLst>
                                          <p:attrName>ppt_x</p:attrName>
                                        </p:attrNameLst>
                                      </p:cBhvr>
                                      <p:tavLst>
                                        <p:tav tm="0">
                                          <p:val>
                                            <p:strVal val="#ppt_x"/>
                                          </p:val>
                                        </p:tav>
                                        <p:tav tm="100000">
                                          <p:val>
                                            <p:strVal val="#ppt_x"/>
                                          </p:val>
                                        </p:tav>
                                      </p:tavLst>
                                    </p:anim>
                                    <p:anim calcmode="lin" valueType="num">
                                      <p:cBhvr>
                                        <p:cTn id="49" dur="1000" fill="hold"/>
                                        <p:tgtEl>
                                          <p:spTgt spid="18126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1255"/>
                                        </p:tgtEl>
                                        <p:attrNameLst>
                                          <p:attrName>style.visibility</p:attrName>
                                        </p:attrNameLst>
                                      </p:cBhvr>
                                      <p:to>
                                        <p:strVal val="visible"/>
                                      </p:to>
                                    </p:set>
                                    <p:animEffect transition="in" filter="fade">
                                      <p:cBhvr>
                                        <p:cTn id="54" dur="1000"/>
                                        <p:tgtEl>
                                          <p:spTgt spid="181255"/>
                                        </p:tgtEl>
                                      </p:cBhvr>
                                    </p:animEffect>
                                    <p:anim calcmode="lin" valueType="num">
                                      <p:cBhvr>
                                        <p:cTn id="55" dur="1000" fill="hold"/>
                                        <p:tgtEl>
                                          <p:spTgt spid="181255"/>
                                        </p:tgtEl>
                                        <p:attrNameLst>
                                          <p:attrName>ppt_x</p:attrName>
                                        </p:attrNameLst>
                                      </p:cBhvr>
                                      <p:tavLst>
                                        <p:tav tm="0">
                                          <p:val>
                                            <p:strVal val="#ppt_x"/>
                                          </p:val>
                                        </p:tav>
                                        <p:tav tm="100000">
                                          <p:val>
                                            <p:strVal val="#ppt_x"/>
                                          </p:val>
                                        </p:tav>
                                      </p:tavLst>
                                    </p:anim>
                                    <p:anim calcmode="lin" valueType="num">
                                      <p:cBhvr>
                                        <p:cTn id="56" dur="1000" fill="hold"/>
                                        <p:tgtEl>
                                          <p:spTgt spid="18125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1265"/>
                                        </p:tgtEl>
                                        <p:attrNameLst>
                                          <p:attrName>style.visibility</p:attrName>
                                        </p:attrNameLst>
                                      </p:cBhvr>
                                      <p:to>
                                        <p:strVal val="visible"/>
                                      </p:to>
                                    </p:set>
                                    <p:animEffect transition="in" filter="fade">
                                      <p:cBhvr>
                                        <p:cTn id="61" dur="1000"/>
                                        <p:tgtEl>
                                          <p:spTgt spid="181265"/>
                                        </p:tgtEl>
                                      </p:cBhvr>
                                    </p:animEffect>
                                    <p:anim calcmode="lin" valueType="num">
                                      <p:cBhvr>
                                        <p:cTn id="62" dur="1000" fill="hold"/>
                                        <p:tgtEl>
                                          <p:spTgt spid="181265"/>
                                        </p:tgtEl>
                                        <p:attrNameLst>
                                          <p:attrName>ppt_x</p:attrName>
                                        </p:attrNameLst>
                                      </p:cBhvr>
                                      <p:tavLst>
                                        <p:tav tm="0">
                                          <p:val>
                                            <p:strVal val="#ppt_x"/>
                                          </p:val>
                                        </p:tav>
                                        <p:tav tm="100000">
                                          <p:val>
                                            <p:strVal val="#ppt_x"/>
                                          </p:val>
                                        </p:tav>
                                      </p:tavLst>
                                    </p:anim>
                                    <p:anim calcmode="lin" valueType="num">
                                      <p:cBhvr>
                                        <p:cTn id="63" dur="1000" fill="hold"/>
                                        <p:tgtEl>
                                          <p:spTgt spid="18126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81256"/>
                                        </p:tgtEl>
                                        <p:attrNameLst>
                                          <p:attrName>style.visibility</p:attrName>
                                        </p:attrNameLst>
                                      </p:cBhvr>
                                      <p:to>
                                        <p:strVal val="visible"/>
                                      </p:to>
                                    </p:set>
                                    <p:animEffect transition="in" filter="fade">
                                      <p:cBhvr>
                                        <p:cTn id="68" dur="1000"/>
                                        <p:tgtEl>
                                          <p:spTgt spid="181256"/>
                                        </p:tgtEl>
                                      </p:cBhvr>
                                    </p:animEffect>
                                    <p:anim calcmode="lin" valueType="num">
                                      <p:cBhvr>
                                        <p:cTn id="69" dur="1000" fill="hold"/>
                                        <p:tgtEl>
                                          <p:spTgt spid="181256"/>
                                        </p:tgtEl>
                                        <p:attrNameLst>
                                          <p:attrName>ppt_x</p:attrName>
                                        </p:attrNameLst>
                                      </p:cBhvr>
                                      <p:tavLst>
                                        <p:tav tm="0">
                                          <p:val>
                                            <p:strVal val="#ppt_x"/>
                                          </p:val>
                                        </p:tav>
                                        <p:tav tm="100000">
                                          <p:val>
                                            <p:strVal val="#ppt_x"/>
                                          </p:val>
                                        </p:tav>
                                      </p:tavLst>
                                    </p:anim>
                                    <p:anim calcmode="lin" valueType="num">
                                      <p:cBhvr>
                                        <p:cTn id="70" dur="1000" fill="hold"/>
                                        <p:tgtEl>
                                          <p:spTgt spid="18125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81266"/>
                                        </p:tgtEl>
                                        <p:attrNameLst>
                                          <p:attrName>style.visibility</p:attrName>
                                        </p:attrNameLst>
                                      </p:cBhvr>
                                      <p:to>
                                        <p:strVal val="visible"/>
                                      </p:to>
                                    </p:set>
                                    <p:animEffect transition="in" filter="fade">
                                      <p:cBhvr>
                                        <p:cTn id="75" dur="1000"/>
                                        <p:tgtEl>
                                          <p:spTgt spid="181266"/>
                                        </p:tgtEl>
                                      </p:cBhvr>
                                    </p:animEffect>
                                    <p:anim calcmode="lin" valueType="num">
                                      <p:cBhvr>
                                        <p:cTn id="76" dur="1000" fill="hold"/>
                                        <p:tgtEl>
                                          <p:spTgt spid="181266"/>
                                        </p:tgtEl>
                                        <p:attrNameLst>
                                          <p:attrName>ppt_x</p:attrName>
                                        </p:attrNameLst>
                                      </p:cBhvr>
                                      <p:tavLst>
                                        <p:tav tm="0">
                                          <p:val>
                                            <p:strVal val="#ppt_x"/>
                                          </p:val>
                                        </p:tav>
                                        <p:tav tm="100000">
                                          <p:val>
                                            <p:strVal val="#ppt_x"/>
                                          </p:val>
                                        </p:tav>
                                      </p:tavLst>
                                    </p:anim>
                                    <p:anim calcmode="lin" valueType="num">
                                      <p:cBhvr>
                                        <p:cTn id="77" dur="1000" fill="hold"/>
                                        <p:tgtEl>
                                          <p:spTgt spid="18126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81257"/>
                                        </p:tgtEl>
                                        <p:attrNameLst>
                                          <p:attrName>style.visibility</p:attrName>
                                        </p:attrNameLst>
                                      </p:cBhvr>
                                      <p:to>
                                        <p:strVal val="visible"/>
                                      </p:to>
                                    </p:set>
                                    <p:animEffect transition="in" filter="fade">
                                      <p:cBhvr>
                                        <p:cTn id="82" dur="1000"/>
                                        <p:tgtEl>
                                          <p:spTgt spid="181257"/>
                                        </p:tgtEl>
                                      </p:cBhvr>
                                    </p:animEffect>
                                    <p:anim calcmode="lin" valueType="num">
                                      <p:cBhvr>
                                        <p:cTn id="83" dur="1000" fill="hold"/>
                                        <p:tgtEl>
                                          <p:spTgt spid="181257"/>
                                        </p:tgtEl>
                                        <p:attrNameLst>
                                          <p:attrName>ppt_x</p:attrName>
                                        </p:attrNameLst>
                                      </p:cBhvr>
                                      <p:tavLst>
                                        <p:tav tm="0">
                                          <p:val>
                                            <p:strVal val="#ppt_x"/>
                                          </p:val>
                                        </p:tav>
                                        <p:tav tm="100000">
                                          <p:val>
                                            <p:strVal val="#ppt_x"/>
                                          </p:val>
                                        </p:tav>
                                      </p:tavLst>
                                    </p:anim>
                                    <p:anim calcmode="lin" valueType="num">
                                      <p:cBhvr>
                                        <p:cTn id="84" dur="1000" fill="hold"/>
                                        <p:tgtEl>
                                          <p:spTgt spid="18125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81271"/>
                                        </p:tgtEl>
                                        <p:attrNameLst>
                                          <p:attrName>style.visibility</p:attrName>
                                        </p:attrNameLst>
                                      </p:cBhvr>
                                      <p:to>
                                        <p:strVal val="visible"/>
                                      </p:to>
                                    </p:set>
                                    <p:animEffect transition="in" filter="fade">
                                      <p:cBhvr>
                                        <p:cTn id="89" dur="1000"/>
                                        <p:tgtEl>
                                          <p:spTgt spid="181271"/>
                                        </p:tgtEl>
                                      </p:cBhvr>
                                    </p:animEffect>
                                    <p:anim calcmode="lin" valueType="num">
                                      <p:cBhvr>
                                        <p:cTn id="90" dur="1000" fill="hold"/>
                                        <p:tgtEl>
                                          <p:spTgt spid="181271"/>
                                        </p:tgtEl>
                                        <p:attrNameLst>
                                          <p:attrName>ppt_x</p:attrName>
                                        </p:attrNameLst>
                                      </p:cBhvr>
                                      <p:tavLst>
                                        <p:tav tm="0">
                                          <p:val>
                                            <p:strVal val="#ppt_x"/>
                                          </p:val>
                                        </p:tav>
                                        <p:tav tm="100000">
                                          <p:val>
                                            <p:strVal val="#ppt_x"/>
                                          </p:val>
                                        </p:tav>
                                      </p:tavLst>
                                    </p:anim>
                                    <p:anim calcmode="lin" valueType="num">
                                      <p:cBhvr>
                                        <p:cTn id="91" dur="1000" fill="hold"/>
                                        <p:tgtEl>
                                          <p:spTgt spid="181271"/>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81258"/>
                                        </p:tgtEl>
                                        <p:attrNameLst>
                                          <p:attrName>style.visibility</p:attrName>
                                        </p:attrNameLst>
                                      </p:cBhvr>
                                      <p:to>
                                        <p:strVal val="visible"/>
                                      </p:to>
                                    </p:set>
                                    <p:animEffect transition="in" filter="fade">
                                      <p:cBhvr>
                                        <p:cTn id="96" dur="1000"/>
                                        <p:tgtEl>
                                          <p:spTgt spid="181258"/>
                                        </p:tgtEl>
                                      </p:cBhvr>
                                    </p:animEffect>
                                    <p:anim calcmode="lin" valueType="num">
                                      <p:cBhvr>
                                        <p:cTn id="97" dur="1000" fill="hold"/>
                                        <p:tgtEl>
                                          <p:spTgt spid="181258"/>
                                        </p:tgtEl>
                                        <p:attrNameLst>
                                          <p:attrName>ppt_x</p:attrName>
                                        </p:attrNameLst>
                                      </p:cBhvr>
                                      <p:tavLst>
                                        <p:tav tm="0">
                                          <p:val>
                                            <p:strVal val="#ppt_x"/>
                                          </p:val>
                                        </p:tav>
                                        <p:tav tm="100000">
                                          <p:val>
                                            <p:strVal val="#ppt_x"/>
                                          </p:val>
                                        </p:tav>
                                      </p:tavLst>
                                    </p:anim>
                                    <p:anim calcmode="lin" valueType="num">
                                      <p:cBhvr>
                                        <p:cTn id="98" dur="1000" fill="hold"/>
                                        <p:tgtEl>
                                          <p:spTgt spid="181258"/>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81268"/>
                                        </p:tgtEl>
                                        <p:attrNameLst>
                                          <p:attrName>style.visibility</p:attrName>
                                        </p:attrNameLst>
                                      </p:cBhvr>
                                      <p:to>
                                        <p:strVal val="visible"/>
                                      </p:to>
                                    </p:set>
                                    <p:animEffect transition="in" filter="fade">
                                      <p:cBhvr>
                                        <p:cTn id="103" dur="1000"/>
                                        <p:tgtEl>
                                          <p:spTgt spid="181268"/>
                                        </p:tgtEl>
                                      </p:cBhvr>
                                    </p:animEffect>
                                    <p:anim calcmode="lin" valueType="num">
                                      <p:cBhvr>
                                        <p:cTn id="104" dur="1000" fill="hold"/>
                                        <p:tgtEl>
                                          <p:spTgt spid="181268"/>
                                        </p:tgtEl>
                                        <p:attrNameLst>
                                          <p:attrName>ppt_x</p:attrName>
                                        </p:attrNameLst>
                                      </p:cBhvr>
                                      <p:tavLst>
                                        <p:tav tm="0">
                                          <p:val>
                                            <p:strVal val="#ppt_x"/>
                                          </p:val>
                                        </p:tav>
                                        <p:tav tm="100000">
                                          <p:val>
                                            <p:strVal val="#ppt_x"/>
                                          </p:val>
                                        </p:tav>
                                      </p:tavLst>
                                    </p:anim>
                                    <p:anim calcmode="lin" valueType="num">
                                      <p:cBhvr>
                                        <p:cTn id="105" dur="1000" fill="hold"/>
                                        <p:tgtEl>
                                          <p:spTgt spid="181268"/>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181259"/>
                                        </p:tgtEl>
                                        <p:attrNameLst>
                                          <p:attrName>style.visibility</p:attrName>
                                        </p:attrNameLst>
                                      </p:cBhvr>
                                      <p:to>
                                        <p:strVal val="visible"/>
                                      </p:to>
                                    </p:set>
                                    <p:animEffect transition="in" filter="fade">
                                      <p:cBhvr>
                                        <p:cTn id="110" dur="1000"/>
                                        <p:tgtEl>
                                          <p:spTgt spid="181259"/>
                                        </p:tgtEl>
                                      </p:cBhvr>
                                    </p:animEffect>
                                    <p:anim calcmode="lin" valueType="num">
                                      <p:cBhvr>
                                        <p:cTn id="111" dur="1000" fill="hold"/>
                                        <p:tgtEl>
                                          <p:spTgt spid="181259"/>
                                        </p:tgtEl>
                                        <p:attrNameLst>
                                          <p:attrName>ppt_x</p:attrName>
                                        </p:attrNameLst>
                                      </p:cBhvr>
                                      <p:tavLst>
                                        <p:tav tm="0">
                                          <p:val>
                                            <p:strVal val="#ppt_x"/>
                                          </p:val>
                                        </p:tav>
                                        <p:tav tm="100000">
                                          <p:val>
                                            <p:strVal val="#ppt_x"/>
                                          </p:val>
                                        </p:tav>
                                      </p:tavLst>
                                    </p:anim>
                                    <p:anim calcmode="lin" valueType="num">
                                      <p:cBhvr>
                                        <p:cTn id="112" dur="1000" fill="hold"/>
                                        <p:tgtEl>
                                          <p:spTgt spid="181259"/>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181269"/>
                                        </p:tgtEl>
                                        <p:attrNameLst>
                                          <p:attrName>style.visibility</p:attrName>
                                        </p:attrNameLst>
                                      </p:cBhvr>
                                      <p:to>
                                        <p:strVal val="visible"/>
                                      </p:to>
                                    </p:set>
                                    <p:animEffect transition="in" filter="fade">
                                      <p:cBhvr>
                                        <p:cTn id="117" dur="1000"/>
                                        <p:tgtEl>
                                          <p:spTgt spid="181269"/>
                                        </p:tgtEl>
                                      </p:cBhvr>
                                    </p:animEffect>
                                    <p:anim calcmode="lin" valueType="num">
                                      <p:cBhvr>
                                        <p:cTn id="118" dur="1000" fill="hold"/>
                                        <p:tgtEl>
                                          <p:spTgt spid="181269"/>
                                        </p:tgtEl>
                                        <p:attrNameLst>
                                          <p:attrName>ppt_x</p:attrName>
                                        </p:attrNameLst>
                                      </p:cBhvr>
                                      <p:tavLst>
                                        <p:tav tm="0">
                                          <p:val>
                                            <p:strVal val="#ppt_x"/>
                                          </p:val>
                                        </p:tav>
                                        <p:tav tm="100000">
                                          <p:val>
                                            <p:strVal val="#ppt_x"/>
                                          </p:val>
                                        </p:tav>
                                      </p:tavLst>
                                    </p:anim>
                                    <p:anim calcmode="lin" valueType="num">
                                      <p:cBhvr>
                                        <p:cTn id="119" dur="1000" fill="hold"/>
                                        <p:tgtEl>
                                          <p:spTgt spid="181269"/>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181261"/>
                                        </p:tgtEl>
                                        <p:attrNameLst>
                                          <p:attrName>style.visibility</p:attrName>
                                        </p:attrNameLst>
                                      </p:cBhvr>
                                      <p:to>
                                        <p:strVal val="visible"/>
                                      </p:to>
                                    </p:set>
                                    <p:animEffect transition="in" filter="fade">
                                      <p:cBhvr>
                                        <p:cTn id="124" dur="1000"/>
                                        <p:tgtEl>
                                          <p:spTgt spid="181261"/>
                                        </p:tgtEl>
                                      </p:cBhvr>
                                    </p:animEffect>
                                    <p:anim calcmode="lin" valueType="num">
                                      <p:cBhvr>
                                        <p:cTn id="125" dur="1000" fill="hold"/>
                                        <p:tgtEl>
                                          <p:spTgt spid="181261"/>
                                        </p:tgtEl>
                                        <p:attrNameLst>
                                          <p:attrName>ppt_x</p:attrName>
                                        </p:attrNameLst>
                                      </p:cBhvr>
                                      <p:tavLst>
                                        <p:tav tm="0">
                                          <p:val>
                                            <p:strVal val="#ppt_x"/>
                                          </p:val>
                                        </p:tav>
                                        <p:tav tm="100000">
                                          <p:val>
                                            <p:strVal val="#ppt_x"/>
                                          </p:val>
                                        </p:tav>
                                      </p:tavLst>
                                    </p:anim>
                                    <p:anim calcmode="lin" valueType="num">
                                      <p:cBhvr>
                                        <p:cTn id="126" dur="1000" fill="hold"/>
                                        <p:tgtEl>
                                          <p:spTgt spid="181261"/>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181270"/>
                                        </p:tgtEl>
                                        <p:attrNameLst>
                                          <p:attrName>style.visibility</p:attrName>
                                        </p:attrNameLst>
                                      </p:cBhvr>
                                      <p:to>
                                        <p:strVal val="visible"/>
                                      </p:to>
                                    </p:set>
                                    <p:animEffect transition="in" filter="fade">
                                      <p:cBhvr>
                                        <p:cTn id="131" dur="1000"/>
                                        <p:tgtEl>
                                          <p:spTgt spid="181270"/>
                                        </p:tgtEl>
                                      </p:cBhvr>
                                    </p:animEffect>
                                    <p:anim calcmode="lin" valueType="num">
                                      <p:cBhvr>
                                        <p:cTn id="132" dur="1000" fill="hold"/>
                                        <p:tgtEl>
                                          <p:spTgt spid="181270"/>
                                        </p:tgtEl>
                                        <p:attrNameLst>
                                          <p:attrName>ppt_x</p:attrName>
                                        </p:attrNameLst>
                                      </p:cBhvr>
                                      <p:tavLst>
                                        <p:tav tm="0">
                                          <p:val>
                                            <p:strVal val="#ppt_x"/>
                                          </p:val>
                                        </p:tav>
                                        <p:tav tm="100000">
                                          <p:val>
                                            <p:strVal val="#ppt_x"/>
                                          </p:val>
                                        </p:tav>
                                      </p:tavLst>
                                    </p:anim>
                                    <p:anim calcmode="lin" valueType="num">
                                      <p:cBhvr>
                                        <p:cTn id="133" dur="1000" fill="hold"/>
                                        <p:tgtEl>
                                          <p:spTgt spid="181270"/>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181260"/>
                                        </p:tgtEl>
                                        <p:attrNameLst>
                                          <p:attrName>style.visibility</p:attrName>
                                        </p:attrNameLst>
                                      </p:cBhvr>
                                      <p:to>
                                        <p:strVal val="visible"/>
                                      </p:to>
                                    </p:set>
                                    <p:animEffect transition="in" filter="fade">
                                      <p:cBhvr>
                                        <p:cTn id="138" dur="1000"/>
                                        <p:tgtEl>
                                          <p:spTgt spid="181260"/>
                                        </p:tgtEl>
                                      </p:cBhvr>
                                    </p:animEffect>
                                    <p:anim calcmode="lin" valueType="num">
                                      <p:cBhvr>
                                        <p:cTn id="139" dur="1000" fill="hold"/>
                                        <p:tgtEl>
                                          <p:spTgt spid="181260"/>
                                        </p:tgtEl>
                                        <p:attrNameLst>
                                          <p:attrName>ppt_x</p:attrName>
                                        </p:attrNameLst>
                                      </p:cBhvr>
                                      <p:tavLst>
                                        <p:tav tm="0">
                                          <p:val>
                                            <p:strVal val="#ppt_x"/>
                                          </p:val>
                                        </p:tav>
                                        <p:tav tm="100000">
                                          <p:val>
                                            <p:strVal val="#ppt_x"/>
                                          </p:val>
                                        </p:tav>
                                      </p:tavLst>
                                    </p:anim>
                                    <p:anim calcmode="lin" valueType="num">
                                      <p:cBhvr>
                                        <p:cTn id="140" dur="1000" fill="hold"/>
                                        <p:tgtEl>
                                          <p:spTgt spid="181260"/>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181267"/>
                                        </p:tgtEl>
                                        <p:attrNameLst>
                                          <p:attrName>style.visibility</p:attrName>
                                        </p:attrNameLst>
                                      </p:cBhvr>
                                      <p:to>
                                        <p:strVal val="visible"/>
                                      </p:to>
                                    </p:set>
                                    <p:animEffect transition="in" filter="fade">
                                      <p:cBhvr>
                                        <p:cTn id="145" dur="1000"/>
                                        <p:tgtEl>
                                          <p:spTgt spid="181267"/>
                                        </p:tgtEl>
                                      </p:cBhvr>
                                    </p:animEffect>
                                    <p:anim calcmode="lin" valueType="num">
                                      <p:cBhvr>
                                        <p:cTn id="146" dur="1000" fill="hold"/>
                                        <p:tgtEl>
                                          <p:spTgt spid="181267"/>
                                        </p:tgtEl>
                                        <p:attrNameLst>
                                          <p:attrName>ppt_x</p:attrName>
                                        </p:attrNameLst>
                                      </p:cBhvr>
                                      <p:tavLst>
                                        <p:tav tm="0">
                                          <p:val>
                                            <p:strVal val="#ppt_x"/>
                                          </p:val>
                                        </p:tav>
                                        <p:tav tm="100000">
                                          <p:val>
                                            <p:strVal val="#ppt_x"/>
                                          </p:val>
                                        </p:tav>
                                      </p:tavLst>
                                    </p:anim>
                                    <p:anim calcmode="lin" valueType="num">
                                      <p:cBhvr>
                                        <p:cTn id="147" dur="1000" fill="hold"/>
                                        <p:tgtEl>
                                          <p:spTgt spid="181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p:bldP spid="181252" grpId="0"/>
      <p:bldP spid="181253" grpId="0"/>
      <p:bldP spid="181254" grpId="0"/>
      <p:bldP spid="181255" grpId="0"/>
      <p:bldP spid="181256" grpId="0"/>
      <p:bldP spid="181257" grpId="0"/>
      <p:bldP spid="181258" grpId="0"/>
      <p:bldP spid="181259" grpId="0"/>
      <p:bldP spid="181260" grpId="0"/>
      <p:bldP spid="181261" grpId="0"/>
      <p:bldP spid="181262" grpId="0" animBg="1"/>
      <p:bldP spid="181263" grpId="0" animBg="1"/>
      <p:bldP spid="181264" grpId="0" animBg="1"/>
      <p:bldP spid="181265" grpId="0" animBg="1"/>
      <p:bldP spid="181266" grpId="0" animBg="1"/>
      <p:bldP spid="181267" grpId="0" animBg="1"/>
      <p:bldP spid="181268" grpId="0" animBg="1"/>
      <p:bldP spid="181269" grpId="0" animBg="1"/>
      <p:bldP spid="181270" grpId="0" animBg="1"/>
      <p:bldP spid="181271"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382000" y="6356350"/>
            <a:ext cx="7620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F793EF-469F-448E-A5A0-9BAD2FE0222A}" type="slidenum">
              <a:rPr lang="tr-TR">
                <a:solidFill>
                  <a:srgbClr val="D1EAEE"/>
                </a:solidFill>
              </a:rPr>
              <a:pPr eaLnBrk="1" hangingPunct="1"/>
              <a:t>146</a:t>
            </a:fld>
            <a:endParaRPr lang="tr-TR">
              <a:solidFill>
                <a:srgbClr val="D1EAEE"/>
              </a:solidFill>
            </a:endParaRPr>
          </a:p>
        </p:txBody>
      </p:sp>
      <p:sp>
        <p:nvSpPr>
          <p:cNvPr id="261122" name="Rectangle 2"/>
          <p:cNvSpPr>
            <a:spLocks noGrp="1" noChangeArrowheads="1"/>
          </p:cNvSpPr>
          <p:nvPr>
            <p:ph type="ctrTitle" idx="4294967295"/>
          </p:nvPr>
        </p:nvSpPr>
        <p:spPr>
          <a:xfrm>
            <a:off x="2333625" y="1295400"/>
            <a:ext cx="6810375" cy="1946275"/>
          </a:xfrm>
        </p:spPr>
        <p:txBody>
          <a:bodyPr rtlCol="0">
            <a:normAutofit fontScale="90000"/>
          </a:bodyPr>
          <a:lstStyle/>
          <a:p>
            <a:pPr fontAlgn="auto">
              <a:spcAft>
                <a:spcPts val="0"/>
              </a:spcAft>
              <a:defRPr/>
            </a:pPr>
            <a:r>
              <a:rPr lang="tr-TR" sz="3200" dirty="0"/>
              <a:t>UNUTMAYIN! </a:t>
            </a:r>
            <a:br>
              <a:rPr lang="tr-TR" sz="3200" dirty="0"/>
            </a:br>
            <a:r>
              <a:rPr lang="tr-TR" sz="3200" dirty="0"/>
              <a:t>Madde kullanımı uzun süreli takip gerektirir. Çocukla aranızda kurulan ilişkiyi sürdürün.</a:t>
            </a:r>
          </a:p>
        </p:txBody>
      </p:sp>
      <p:sp>
        <p:nvSpPr>
          <p:cNvPr id="182276" name="Text Box 3"/>
          <p:cNvSpPr txBox="1">
            <a:spLocks noChangeArrowheads="1"/>
          </p:cNvSpPr>
          <p:nvPr/>
        </p:nvSpPr>
        <p:spPr bwMode="auto">
          <a:xfrm>
            <a:off x="1647825" y="4449763"/>
            <a:ext cx="61150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3200" b="1">
                <a:solidFill>
                  <a:schemeClr val="tx2"/>
                </a:solidFill>
                <a:latin typeface="Trebuchet MS" pitchFamily="34" charset="0"/>
              </a:rPr>
              <a:t>Madde kullanan çocuğun okulla bağı kesilmemelidir.</a:t>
            </a:r>
          </a:p>
        </p:txBody>
      </p:sp>
      <p:sp>
        <p:nvSpPr>
          <p:cNvPr id="182277" name="WordArt 4"/>
          <p:cNvSpPr>
            <a:spLocks noChangeArrowheads="1" noChangeShapeType="1" noTextEdit="1"/>
          </p:cNvSpPr>
          <p:nvPr/>
        </p:nvSpPr>
        <p:spPr bwMode="auto">
          <a:xfrm>
            <a:off x="609600" y="1282908"/>
            <a:ext cx="730250" cy="2555875"/>
          </a:xfrm>
          <a:prstGeom prst="rect">
            <a:avLst/>
          </a:prstGeom>
        </p:spPr>
        <p:txBody>
          <a:bodyPr wrap="none" fromWordArt="1">
            <a:prstTxWarp prst="textPlain">
              <a:avLst>
                <a:gd name="adj" fmla="val 50000"/>
              </a:avLst>
            </a:prstTxWarp>
          </a:bodyPr>
          <a:lstStyle/>
          <a:p>
            <a:pPr algn="ctr"/>
            <a:r>
              <a:rPr lang="tr-TR" sz="3600" kern="10" dirty="0">
                <a:ln w="9525">
                  <a:solidFill>
                    <a:srgbClr val="000000"/>
                  </a:solidFill>
                  <a:round/>
                  <a:headEnd/>
                  <a:tailEnd/>
                </a:ln>
                <a:latin typeface="Arial Black"/>
              </a:rPr>
              <a:t>!</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0" y="1146175"/>
            <a:ext cx="8229600" cy="1143000"/>
          </a:xfrm>
        </p:spPr>
        <p:txBody>
          <a:bodyPr/>
          <a:lstStyle/>
          <a:p>
            <a:r>
              <a:rPr lang="tr-TR" dirty="0"/>
              <a:t>Davranış Sorunları</a:t>
            </a:r>
          </a:p>
        </p:txBody>
      </p:sp>
      <p:sp>
        <p:nvSpPr>
          <p:cNvPr id="183300" name="Rectangle 3"/>
          <p:cNvSpPr>
            <a:spLocks noGrp="1" noChangeArrowheads="1"/>
          </p:cNvSpPr>
          <p:nvPr>
            <p:ph idx="4294967295"/>
          </p:nvPr>
        </p:nvSpPr>
        <p:spPr>
          <a:xfrm>
            <a:off x="1336675" y="1916113"/>
            <a:ext cx="7807325" cy="4321175"/>
          </a:xfrm>
        </p:spPr>
        <p:txBody>
          <a:bodyPr/>
          <a:lstStyle/>
          <a:p>
            <a:r>
              <a:rPr lang="tr-TR" sz="2000" dirty="0"/>
              <a:t>Davranış problemlerinin gözükmesine yol açacak olası stres faktörlerini öğrenin. </a:t>
            </a:r>
          </a:p>
          <a:p>
            <a:r>
              <a:rPr lang="tr-TR" sz="2000" dirty="0"/>
              <a:t>Kendisindeki </a:t>
            </a:r>
            <a:r>
              <a:rPr lang="tr-TR" sz="2000" dirty="0" err="1"/>
              <a:t>dürtüsel</a:t>
            </a:r>
            <a:r>
              <a:rPr lang="tr-TR" sz="2000" dirty="0"/>
              <a:t> davranışlarının farkına vardırmaya çalışın. </a:t>
            </a:r>
          </a:p>
          <a:p>
            <a:r>
              <a:rPr lang="tr-TR" sz="2000" dirty="0"/>
              <a:t>Herhangi bir şeyi konuşurken onu ikna etmekten kaçının.</a:t>
            </a:r>
          </a:p>
          <a:p>
            <a:r>
              <a:rPr lang="tr-TR" sz="2000" dirty="0"/>
              <a:t>Olumlu davranışlarını övün.</a:t>
            </a:r>
          </a:p>
          <a:p>
            <a:r>
              <a:rPr lang="tr-TR" sz="2000" dirty="0"/>
              <a:t>Okul ile arasında bir bağ kurulmasını sağlayın.</a:t>
            </a:r>
          </a:p>
          <a:p>
            <a:r>
              <a:rPr lang="tr-TR" sz="2000" dirty="0"/>
              <a:t>Okul içindeki ve dışındaki bir takım aktivitelere, grup faaliyetlerine katılımını arttırmak için yönlendirme yapın. </a:t>
            </a:r>
          </a:p>
          <a:p>
            <a:r>
              <a:rPr lang="tr-TR" sz="2000" dirty="0"/>
              <a:t>Sınıf içinde kapasitesine uygun görevler verin.</a:t>
            </a:r>
          </a:p>
          <a:p>
            <a:r>
              <a:rPr lang="tr-TR" sz="2000" dirty="0"/>
              <a:t>Aile ile konuşurken çocuğun olumlu davranışları ve güçlü olduğu yönlerini vurgulayın.</a:t>
            </a:r>
          </a:p>
          <a:p>
            <a:r>
              <a:rPr lang="tr-TR" sz="2000" dirty="0"/>
              <a:t>Okul rehber öğretmeni/psikolojik danışmanından destek almaları için gerekli yönlendirmeyi yapın.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fade">
                                      <p:cBhvr>
                                        <p:cTn id="7" dur="500"/>
                                        <p:tgtEl>
                                          <p:spTgt spid="1832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3300">
                                            <p:txEl>
                                              <p:pRg st="0" end="0"/>
                                            </p:txEl>
                                          </p:spTgt>
                                        </p:tgtEl>
                                        <p:attrNameLst>
                                          <p:attrName>style.visibility</p:attrName>
                                        </p:attrNameLst>
                                      </p:cBhvr>
                                      <p:to>
                                        <p:strVal val="visible"/>
                                      </p:to>
                                    </p:set>
                                    <p:animEffect transition="in" filter="fade">
                                      <p:cBhvr>
                                        <p:cTn id="12" dur="1000"/>
                                        <p:tgtEl>
                                          <p:spTgt spid="183300">
                                            <p:txEl>
                                              <p:pRg st="0" end="0"/>
                                            </p:txEl>
                                          </p:spTgt>
                                        </p:tgtEl>
                                      </p:cBhvr>
                                    </p:animEffect>
                                    <p:anim calcmode="lin" valueType="num">
                                      <p:cBhvr>
                                        <p:cTn id="13" dur="1000" fill="hold"/>
                                        <p:tgtEl>
                                          <p:spTgt spid="18330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33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3300">
                                            <p:txEl>
                                              <p:pRg st="1" end="1"/>
                                            </p:txEl>
                                          </p:spTgt>
                                        </p:tgtEl>
                                        <p:attrNameLst>
                                          <p:attrName>style.visibility</p:attrName>
                                        </p:attrNameLst>
                                      </p:cBhvr>
                                      <p:to>
                                        <p:strVal val="visible"/>
                                      </p:to>
                                    </p:set>
                                    <p:animEffect transition="in" filter="fade">
                                      <p:cBhvr>
                                        <p:cTn id="19" dur="1000"/>
                                        <p:tgtEl>
                                          <p:spTgt spid="183300">
                                            <p:txEl>
                                              <p:pRg st="1" end="1"/>
                                            </p:txEl>
                                          </p:spTgt>
                                        </p:tgtEl>
                                      </p:cBhvr>
                                    </p:animEffect>
                                    <p:anim calcmode="lin" valueType="num">
                                      <p:cBhvr>
                                        <p:cTn id="20" dur="1000" fill="hold"/>
                                        <p:tgtEl>
                                          <p:spTgt spid="18330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33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3300">
                                            <p:txEl>
                                              <p:pRg st="2" end="2"/>
                                            </p:txEl>
                                          </p:spTgt>
                                        </p:tgtEl>
                                        <p:attrNameLst>
                                          <p:attrName>style.visibility</p:attrName>
                                        </p:attrNameLst>
                                      </p:cBhvr>
                                      <p:to>
                                        <p:strVal val="visible"/>
                                      </p:to>
                                    </p:set>
                                    <p:animEffect transition="in" filter="fade">
                                      <p:cBhvr>
                                        <p:cTn id="26" dur="1000"/>
                                        <p:tgtEl>
                                          <p:spTgt spid="183300">
                                            <p:txEl>
                                              <p:pRg st="2" end="2"/>
                                            </p:txEl>
                                          </p:spTgt>
                                        </p:tgtEl>
                                      </p:cBhvr>
                                    </p:animEffect>
                                    <p:anim calcmode="lin" valueType="num">
                                      <p:cBhvr>
                                        <p:cTn id="27" dur="1000" fill="hold"/>
                                        <p:tgtEl>
                                          <p:spTgt spid="18330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330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3300">
                                            <p:txEl>
                                              <p:pRg st="3" end="3"/>
                                            </p:txEl>
                                          </p:spTgt>
                                        </p:tgtEl>
                                        <p:attrNameLst>
                                          <p:attrName>style.visibility</p:attrName>
                                        </p:attrNameLst>
                                      </p:cBhvr>
                                      <p:to>
                                        <p:strVal val="visible"/>
                                      </p:to>
                                    </p:set>
                                    <p:animEffect transition="in" filter="fade">
                                      <p:cBhvr>
                                        <p:cTn id="33" dur="1000"/>
                                        <p:tgtEl>
                                          <p:spTgt spid="183300">
                                            <p:txEl>
                                              <p:pRg st="3" end="3"/>
                                            </p:txEl>
                                          </p:spTgt>
                                        </p:tgtEl>
                                      </p:cBhvr>
                                    </p:animEffect>
                                    <p:anim calcmode="lin" valueType="num">
                                      <p:cBhvr>
                                        <p:cTn id="34" dur="1000" fill="hold"/>
                                        <p:tgtEl>
                                          <p:spTgt spid="183300">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330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3300">
                                            <p:txEl>
                                              <p:pRg st="4" end="4"/>
                                            </p:txEl>
                                          </p:spTgt>
                                        </p:tgtEl>
                                        <p:attrNameLst>
                                          <p:attrName>style.visibility</p:attrName>
                                        </p:attrNameLst>
                                      </p:cBhvr>
                                      <p:to>
                                        <p:strVal val="visible"/>
                                      </p:to>
                                    </p:set>
                                    <p:animEffect transition="in" filter="fade">
                                      <p:cBhvr>
                                        <p:cTn id="40" dur="1000"/>
                                        <p:tgtEl>
                                          <p:spTgt spid="183300">
                                            <p:txEl>
                                              <p:pRg st="4" end="4"/>
                                            </p:txEl>
                                          </p:spTgt>
                                        </p:tgtEl>
                                      </p:cBhvr>
                                    </p:animEffect>
                                    <p:anim calcmode="lin" valueType="num">
                                      <p:cBhvr>
                                        <p:cTn id="41" dur="1000" fill="hold"/>
                                        <p:tgtEl>
                                          <p:spTgt spid="183300">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330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3300">
                                            <p:txEl>
                                              <p:pRg st="5" end="5"/>
                                            </p:txEl>
                                          </p:spTgt>
                                        </p:tgtEl>
                                        <p:attrNameLst>
                                          <p:attrName>style.visibility</p:attrName>
                                        </p:attrNameLst>
                                      </p:cBhvr>
                                      <p:to>
                                        <p:strVal val="visible"/>
                                      </p:to>
                                    </p:set>
                                    <p:animEffect transition="in" filter="fade">
                                      <p:cBhvr>
                                        <p:cTn id="47" dur="1000"/>
                                        <p:tgtEl>
                                          <p:spTgt spid="183300">
                                            <p:txEl>
                                              <p:pRg st="5" end="5"/>
                                            </p:txEl>
                                          </p:spTgt>
                                        </p:tgtEl>
                                      </p:cBhvr>
                                    </p:animEffect>
                                    <p:anim calcmode="lin" valueType="num">
                                      <p:cBhvr>
                                        <p:cTn id="48" dur="1000" fill="hold"/>
                                        <p:tgtEl>
                                          <p:spTgt spid="183300">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8330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3300">
                                            <p:txEl>
                                              <p:pRg st="6" end="6"/>
                                            </p:txEl>
                                          </p:spTgt>
                                        </p:tgtEl>
                                        <p:attrNameLst>
                                          <p:attrName>style.visibility</p:attrName>
                                        </p:attrNameLst>
                                      </p:cBhvr>
                                      <p:to>
                                        <p:strVal val="visible"/>
                                      </p:to>
                                    </p:set>
                                    <p:animEffect transition="in" filter="fade">
                                      <p:cBhvr>
                                        <p:cTn id="54" dur="1000"/>
                                        <p:tgtEl>
                                          <p:spTgt spid="183300">
                                            <p:txEl>
                                              <p:pRg st="6" end="6"/>
                                            </p:txEl>
                                          </p:spTgt>
                                        </p:tgtEl>
                                      </p:cBhvr>
                                    </p:animEffect>
                                    <p:anim calcmode="lin" valueType="num">
                                      <p:cBhvr>
                                        <p:cTn id="55" dur="1000" fill="hold"/>
                                        <p:tgtEl>
                                          <p:spTgt spid="183300">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8330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3300">
                                            <p:txEl>
                                              <p:pRg st="7" end="7"/>
                                            </p:txEl>
                                          </p:spTgt>
                                        </p:tgtEl>
                                        <p:attrNameLst>
                                          <p:attrName>style.visibility</p:attrName>
                                        </p:attrNameLst>
                                      </p:cBhvr>
                                      <p:to>
                                        <p:strVal val="visible"/>
                                      </p:to>
                                    </p:set>
                                    <p:animEffect transition="in" filter="fade">
                                      <p:cBhvr>
                                        <p:cTn id="61" dur="1000"/>
                                        <p:tgtEl>
                                          <p:spTgt spid="183300">
                                            <p:txEl>
                                              <p:pRg st="7" end="7"/>
                                            </p:txEl>
                                          </p:spTgt>
                                        </p:tgtEl>
                                      </p:cBhvr>
                                    </p:animEffect>
                                    <p:anim calcmode="lin" valueType="num">
                                      <p:cBhvr>
                                        <p:cTn id="62" dur="1000" fill="hold"/>
                                        <p:tgtEl>
                                          <p:spTgt spid="183300">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8330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83300">
                                            <p:txEl>
                                              <p:pRg st="8" end="8"/>
                                            </p:txEl>
                                          </p:spTgt>
                                        </p:tgtEl>
                                        <p:attrNameLst>
                                          <p:attrName>style.visibility</p:attrName>
                                        </p:attrNameLst>
                                      </p:cBhvr>
                                      <p:to>
                                        <p:strVal val="visible"/>
                                      </p:to>
                                    </p:set>
                                    <p:animEffect transition="in" filter="fade">
                                      <p:cBhvr>
                                        <p:cTn id="68" dur="1000"/>
                                        <p:tgtEl>
                                          <p:spTgt spid="183300">
                                            <p:txEl>
                                              <p:pRg st="8" end="8"/>
                                            </p:txEl>
                                          </p:spTgt>
                                        </p:tgtEl>
                                      </p:cBhvr>
                                    </p:animEffect>
                                    <p:anim calcmode="lin" valueType="num">
                                      <p:cBhvr>
                                        <p:cTn id="69" dur="1000" fill="hold"/>
                                        <p:tgtEl>
                                          <p:spTgt spid="183300">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18330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P spid="183300"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0" y="1146175"/>
            <a:ext cx="8229600" cy="1143000"/>
          </a:xfrm>
        </p:spPr>
        <p:txBody>
          <a:bodyPr/>
          <a:lstStyle/>
          <a:p>
            <a:r>
              <a:rPr lang="tr-TR" dirty="0"/>
              <a:t>Evden Kaçma </a:t>
            </a:r>
          </a:p>
        </p:txBody>
      </p:sp>
      <p:sp>
        <p:nvSpPr>
          <p:cNvPr id="184324" name="Rectangle 3"/>
          <p:cNvSpPr>
            <a:spLocks noGrp="1" noChangeArrowheads="1"/>
          </p:cNvSpPr>
          <p:nvPr>
            <p:ph idx="4294967295"/>
          </p:nvPr>
        </p:nvSpPr>
        <p:spPr>
          <a:xfrm>
            <a:off x="0" y="2060575"/>
            <a:ext cx="7772400" cy="4310063"/>
          </a:xfrm>
        </p:spPr>
        <p:txBody>
          <a:bodyPr/>
          <a:lstStyle/>
          <a:p>
            <a:pPr>
              <a:spcBef>
                <a:spcPct val="40000"/>
              </a:spcBef>
            </a:pPr>
            <a:r>
              <a:rPr lang="tr-TR" sz="2000" dirty="0"/>
              <a:t>Evden kaçma nedeninin altında fiziksel veya cinsel taciz yatıyor olabilir. </a:t>
            </a:r>
          </a:p>
          <a:p>
            <a:pPr>
              <a:spcBef>
                <a:spcPct val="40000"/>
              </a:spcBef>
            </a:pPr>
            <a:r>
              <a:rPr lang="tr-TR" sz="2000" dirty="0"/>
              <a:t>Çocuğun güvenliğini sağlayabilmek için okul rehber öğretmeni/psikolojik danışmanı ile işbirliği yapın ve gereken kişi ve kuruluşlara haber verin.</a:t>
            </a:r>
          </a:p>
          <a:p>
            <a:pPr>
              <a:spcBef>
                <a:spcPct val="40000"/>
              </a:spcBef>
            </a:pPr>
            <a:r>
              <a:rPr lang="tr-TR" sz="2000" dirty="0"/>
              <a:t>Sokakta yaşamak ile ilgili gerçekçi olmayan düşüncelerini öğrenin.</a:t>
            </a:r>
          </a:p>
          <a:p>
            <a:pPr>
              <a:spcBef>
                <a:spcPct val="40000"/>
              </a:spcBef>
            </a:pPr>
            <a:r>
              <a:rPr lang="tr-TR" sz="2000" dirty="0"/>
              <a:t>Gerçek bilgileri onu yargılamadan, suçlamadan ona açıklayın. </a:t>
            </a:r>
          </a:p>
          <a:p>
            <a:pPr>
              <a:spcBef>
                <a:spcPct val="40000"/>
              </a:spcBef>
            </a:pPr>
            <a:r>
              <a:rPr lang="tr-TR" sz="2000" dirty="0"/>
              <a:t>Arkadaş çevresi hakkında bilgi sahibi olun.</a:t>
            </a:r>
          </a:p>
          <a:p>
            <a:pPr>
              <a:spcBef>
                <a:spcPct val="40000"/>
              </a:spcBef>
            </a:pPr>
            <a:r>
              <a:rPr lang="tr-TR" sz="2000" dirty="0"/>
              <a:t>Okul ile arasında bir bağ kurulmasına yardım edin.</a:t>
            </a:r>
          </a:p>
          <a:p>
            <a:pPr>
              <a:spcBef>
                <a:spcPct val="40000"/>
              </a:spcBef>
            </a:pPr>
            <a:r>
              <a:rPr lang="tr-TR" sz="2000" dirty="0"/>
              <a:t>Okul rehber öğretmeni/psikolojik danışmanına yönlendirin.</a:t>
            </a:r>
          </a:p>
          <a:p>
            <a:pPr lvl="2">
              <a:spcBef>
                <a:spcPct val="40000"/>
              </a:spcBef>
            </a:pPr>
            <a:endParaRPr lang="tr-TR" dirty="0"/>
          </a:p>
          <a:p>
            <a:pPr lvl="2">
              <a:spcBef>
                <a:spcPct val="40000"/>
              </a:spcBef>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fade">
                                      <p:cBhvr>
                                        <p:cTn id="7" dur="500"/>
                                        <p:tgtEl>
                                          <p:spTgt spid="1843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4324">
                                            <p:txEl>
                                              <p:pRg st="0" end="0"/>
                                            </p:txEl>
                                          </p:spTgt>
                                        </p:tgtEl>
                                        <p:attrNameLst>
                                          <p:attrName>style.visibility</p:attrName>
                                        </p:attrNameLst>
                                      </p:cBhvr>
                                      <p:to>
                                        <p:strVal val="visible"/>
                                      </p:to>
                                    </p:set>
                                    <p:animEffect transition="in" filter="fade">
                                      <p:cBhvr>
                                        <p:cTn id="12" dur="1000"/>
                                        <p:tgtEl>
                                          <p:spTgt spid="184324">
                                            <p:txEl>
                                              <p:pRg st="0" end="0"/>
                                            </p:txEl>
                                          </p:spTgt>
                                        </p:tgtEl>
                                      </p:cBhvr>
                                    </p:animEffect>
                                    <p:anim calcmode="lin" valueType="num">
                                      <p:cBhvr>
                                        <p:cTn id="13" dur="1000" fill="hold"/>
                                        <p:tgtEl>
                                          <p:spTgt spid="18432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43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4324">
                                            <p:txEl>
                                              <p:pRg st="1" end="1"/>
                                            </p:txEl>
                                          </p:spTgt>
                                        </p:tgtEl>
                                        <p:attrNameLst>
                                          <p:attrName>style.visibility</p:attrName>
                                        </p:attrNameLst>
                                      </p:cBhvr>
                                      <p:to>
                                        <p:strVal val="visible"/>
                                      </p:to>
                                    </p:set>
                                    <p:animEffect transition="in" filter="fade">
                                      <p:cBhvr>
                                        <p:cTn id="19" dur="1000"/>
                                        <p:tgtEl>
                                          <p:spTgt spid="184324">
                                            <p:txEl>
                                              <p:pRg st="1" end="1"/>
                                            </p:txEl>
                                          </p:spTgt>
                                        </p:tgtEl>
                                      </p:cBhvr>
                                    </p:animEffect>
                                    <p:anim calcmode="lin" valueType="num">
                                      <p:cBhvr>
                                        <p:cTn id="20" dur="1000" fill="hold"/>
                                        <p:tgtEl>
                                          <p:spTgt spid="18432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43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24">
                                            <p:txEl>
                                              <p:pRg st="2" end="2"/>
                                            </p:txEl>
                                          </p:spTgt>
                                        </p:tgtEl>
                                        <p:attrNameLst>
                                          <p:attrName>style.visibility</p:attrName>
                                        </p:attrNameLst>
                                      </p:cBhvr>
                                      <p:to>
                                        <p:strVal val="visible"/>
                                      </p:to>
                                    </p:set>
                                    <p:animEffect transition="in" filter="fade">
                                      <p:cBhvr>
                                        <p:cTn id="26" dur="1000"/>
                                        <p:tgtEl>
                                          <p:spTgt spid="184324">
                                            <p:txEl>
                                              <p:pRg st="2" end="2"/>
                                            </p:txEl>
                                          </p:spTgt>
                                        </p:tgtEl>
                                      </p:cBhvr>
                                    </p:animEffect>
                                    <p:anim calcmode="lin" valueType="num">
                                      <p:cBhvr>
                                        <p:cTn id="27" dur="1000" fill="hold"/>
                                        <p:tgtEl>
                                          <p:spTgt spid="18432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43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24">
                                            <p:txEl>
                                              <p:pRg st="3" end="3"/>
                                            </p:txEl>
                                          </p:spTgt>
                                        </p:tgtEl>
                                        <p:attrNameLst>
                                          <p:attrName>style.visibility</p:attrName>
                                        </p:attrNameLst>
                                      </p:cBhvr>
                                      <p:to>
                                        <p:strVal val="visible"/>
                                      </p:to>
                                    </p:set>
                                    <p:animEffect transition="in" filter="fade">
                                      <p:cBhvr>
                                        <p:cTn id="33" dur="1000"/>
                                        <p:tgtEl>
                                          <p:spTgt spid="184324">
                                            <p:txEl>
                                              <p:pRg st="3" end="3"/>
                                            </p:txEl>
                                          </p:spTgt>
                                        </p:tgtEl>
                                      </p:cBhvr>
                                    </p:animEffect>
                                    <p:anim calcmode="lin" valueType="num">
                                      <p:cBhvr>
                                        <p:cTn id="34" dur="1000" fill="hold"/>
                                        <p:tgtEl>
                                          <p:spTgt spid="18432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43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24">
                                            <p:txEl>
                                              <p:pRg st="4" end="4"/>
                                            </p:txEl>
                                          </p:spTgt>
                                        </p:tgtEl>
                                        <p:attrNameLst>
                                          <p:attrName>style.visibility</p:attrName>
                                        </p:attrNameLst>
                                      </p:cBhvr>
                                      <p:to>
                                        <p:strVal val="visible"/>
                                      </p:to>
                                    </p:set>
                                    <p:animEffect transition="in" filter="fade">
                                      <p:cBhvr>
                                        <p:cTn id="40" dur="1000"/>
                                        <p:tgtEl>
                                          <p:spTgt spid="184324">
                                            <p:txEl>
                                              <p:pRg st="4" end="4"/>
                                            </p:txEl>
                                          </p:spTgt>
                                        </p:tgtEl>
                                      </p:cBhvr>
                                    </p:animEffect>
                                    <p:anim calcmode="lin" valueType="num">
                                      <p:cBhvr>
                                        <p:cTn id="41" dur="1000" fill="hold"/>
                                        <p:tgtEl>
                                          <p:spTgt spid="18432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43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24">
                                            <p:txEl>
                                              <p:pRg st="5" end="5"/>
                                            </p:txEl>
                                          </p:spTgt>
                                        </p:tgtEl>
                                        <p:attrNameLst>
                                          <p:attrName>style.visibility</p:attrName>
                                        </p:attrNameLst>
                                      </p:cBhvr>
                                      <p:to>
                                        <p:strVal val="visible"/>
                                      </p:to>
                                    </p:set>
                                    <p:animEffect transition="in" filter="fade">
                                      <p:cBhvr>
                                        <p:cTn id="47" dur="1000"/>
                                        <p:tgtEl>
                                          <p:spTgt spid="184324">
                                            <p:txEl>
                                              <p:pRg st="5" end="5"/>
                                            </p:txEl>
                                          </p:spTgt>
                                        </p:tgtEl>
                                      </p:cBhvr>
                                    </p:animEffect>
                                    <p:anim calcmode="lin" valueType="num">
                                      <p:cBhvr>
                                        <p:cTn id="48" dur="1000" fill="hold"/>
                                        <p:tgtEl>
                                          <p:spTgt spid="18432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843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24">
                                            <p:txEl>
                                              <p:pRg st="6" end="6"/>
                                            </p:txEl>
                                          </p:spTgt>
                                        </p:tgtEl>
                                        <p:attrNameLst>
                                          <p:attrName>style.visibility</p:attrName>
                                        </p:attrNameLst>
                                      </p:cBhvr>
                                      <p:to>
                                        <p:strVal val="visible"/>
                                      </p:to>
                                    </p:set>
                                    <p:animEffect transition="in" filter="fade">
                                      <p:cBhvr>
                                        <p:cTn id="54" dur="1000"/>
                                        <p:tgtEl>
                                          <p:spTgt spid="184324">
                                            <p:txEl>
                                              <p:pRg st="6" end="6"/>
                                            </p:txEl>
                                          </p:spTgt>
                                        </p:tgtEl>
                                      </p:cBhvr>
                                    </p:animEffect>
                                    <p:anim calcmode="lin" valueType="num">
                                      <p:cBhvr>
                                        <p:cTn id="55" dur="1000" fill="hold"/>
                                        <p:tgtEl>
                                          <p:spTgt spid="184324">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843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P spid="184324"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0" y="914400"/>
            <a:ext cx="8229600" cy="1143000"/>
          </a:xfrm>
        </p:spPr>
        <p:txBody>
          <a:bodyPr/>
          <a:lstStyle/>
          <a:p>
            <a:r>
              <a:rPr lang="tr-TR" dirty="0"/>
              <a:t>Kendine Zarar Verme </a:t>
            </a:r>
          </a:p>
        </p:txBody>
      </p:sp>
      <p:sp>
        <p:nvSpPr>
          <p:cNvPr id="185348" name="Rectangle 3"/>
          <p:cNvSpPr>
            <a:spLocks noGrp="1" noChangeArrowheads="1"/>
          </p:cNvSpPr>
          <p:nvPr>
            <p:ph idx="4294967295"/>
          </p:nvPr>
        </p:nvSpPr>
        <p:spPr>
          <a:xfrm>
            <a:off x="0" y="1773238"/>
            <a:ext cx="7772400" cy="4751387"/>
          </a:xfrm>
        </p:spPr>
        <p:txBody>
          <a:bodyPr/>
          <a:lstStyle/>
          <a:p>
            <a:pPr>
              <a:spcBef>
                <a:spcPct val="35000"/>
              </a:spcBef>
            </a:pPr>
            <a:r>
              <a:rPr lang="tr-TR" sz="2000" dirty="0"/>
              <a:t>Yaklaşımınız nötr olmalıdır (“kes/yap” veya “kesme/yapma” demekten kaçının).</a:t>
            </a:r>
          </a:p>
          <a:p>
            <a:pPr>
              <a:spcBef>
                <a:spcPct val="35000"/>
              </a:spcBef>
            </a:pPr>
            <a:r>
              <a:rPr lang="tr-TR" sz="2000" dirty="0"/>
              <a:t>Kendini kesen birine tıbbi müdahale gerektirip gerekmediğini kontrol edin. </a:t>
            </a:r>
          </a:p>
          <a:p>
            <a:pPr>
              <a:spcBef>
                <a:spcPct val="35000"/>
              </a:spcBef>
            </a:pPr>
            <a:r>
              <a:rPr lang="tr-TR" sz="2000" dirty="0"/>
              <a:t>Kesi ister derin ister hafif olsun mutlaka pansuman yapılmasını sağlayın. </a:t>
            </a:r>
          </a:p>
          <a:p>
            <a:pPr>
              <a:spcBef>
                <a:spcPct val="35000"/>
              </a:spcBef>
            </a:pPr>
            <a:r>
              <a:rPr lang="tr-TR" sz="2000" dirty="0"/>
              <a:t>Her kendine zarar verme, intihar değildir.</a:t>
            </a:r>
          </a:p>
          <a:p>
            <a:pPr>
              <a:spcBef>
                <a:spcPct val="35000"/>
              </a:spcBef>
            </a:pPr>
            <a:r>
              <a:rPr lang="tr-TR" sz="2000" dirty="0"/>
              <a:t>Kendine zarar verme genelde sorunlarla sağlıklı başa çıkma yöntemlerini bilmeyenlerde görülür. </a:t>
            </a:r>
          </a:p>
          <a:p>
            <a:pPr>
              <a:spcBef>
                <a:spcPct val="35000"/>
              </a:spcBef>
            </a:pPr>
            <a:r>
              <a:rPr lang="tr-TR" sz="2000" dirty="0"/>
              <a:t>Bir psikiyatriste yönlendirme yapsanız da çocuğu okulda izlemeye devam edin.</a:t>
            </a:r>
          </a:p>
          <a:p>
            <a:pPr>
              <a:spcBef>
                <a:spcPct val="35000"/>
              </a:spcBef>
            </a:pPr>
            <a:r>
              <a:rPr lang="tr-TR" sz="2000" dirty="0"/>
              <a:t>Yaptıklarını onaylamayın ama onu etiketlemeyin.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fade">
                                      <p:cBhvr>
                                        <p:cTn id="7" dur="500"/>
                                        <p:tgtEl>
                                          <p:spTgt spid="1853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5348">
                                            <p:txEl>
                                              <p:pRg st="0" end="0"/>
                                            </p:txEl>
                                          </p:spTgt>
                                        </p:tgtEl>
                                        <p:attrNameLst>
                                          <p:attrName>style.visibility</p:attrName>
                                        </p:attrNameLst>
                                      </p:cBhvr>
                                      <p:to>
                                        <p:strVal val="visible"/>
                                      </p:to>
                                    </p:set>
                                    <p:animEffect transition="in" filter="fade">
                                      <p:cBhvr>
                                        <p:cTn id="12" dur="1000"/>
                                        <p:tgtEl>
                                          <p:spTgt spid="185348">
                                            <p:txEl>
                                              <p:pRg st="0" end="0"/>
                                            </p:txEl>
                                          </p:spTgt>
                                        </p:tgtEl>
                                      </p:cBhvr>
                                    </p:animEffect>
                                    <p:anim calcmode="lin" valueType="num">
                                      <p:cBhvr>
                                        <p:cTn id="13" dur="1000" fill="hold"/>
                                        <p:tgtEl>
                                          <p:spTgt spid="18534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53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5348">
                                            <p:txEl>
                                              <p:pRg st="1" end="1"/>
                                            </p:txEl>
                                          </p:spTgt>
                                        </p:tgtEl>
                                        <p:attrNameLst>
                                          <p:attrName>style.visibility</p:attrName>
                                        </p:attrNameLst>
                                      </p:cBhvr>
                                      <p:to>
                                        <p:strVal val="visible"/>
                                      </p:to>
                                    </p:set>
                                    <p:animEffect transition="in" filter="fade">
                                      <p:cBhvr>
                                        <p:cTn id="19" dur="1000"/>
                                        <p:tgtEl>
                                          <p:spTgt spid="185348">
                                            <p:txEl>
                                              <p:pRg st="1" end="1"/>
                                            </p:txEl>
                                          </p:spTgt>
                                        </p:tgtEl>
                                      </p:cBhvr>
                                    </p:animEffect>
                                    <p:anim calcmode="lin" valueType="num">
                                      <p:cBhvr>
                                        <p:cTn id="20" dur="1000" fill="hold"/>
                                        <p:tgtEl>
                                          <p:spTgt spid="18534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534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5348">
                                            <p:txEl>
                                              <p:pRg st="2" end="2"/>
                                            </p:txEl>
                                          </p:spTgt>
                                        </p:tgtEl>
                                        <p:attrNameLst>
                                          <p:attrName>style.visibility</p:attrName>
                                        </p:attrNameLst>
                                      </p:cBhvr>
                                      <p:to>
                                        <p:strVal val="visible"/>
                                      </p:to>
                                    </p:set>
                                    <p:animEffect transition="in" filter="fade">
                                      <p:cBhvr>
                                        <p:cTn id="26" dur="1000"/>
                                        <p:tgtEl>
                                          <p:spTgt spid="185348">
                                            <p:txEl>
                                              <p:pRg st="2" end="2"/>
                                            </p:txEl>
                                          </p:spTgt>
                                        </p:tgtEl>
                                      </p:cBhvr>
                                    </p:animEffect>
                                    <p:anim calcmode="lin" valueType="num">
                                      <p:cBhvr>
                                        <p:cTn id="27" dur="1000" fill="hold"/>
                                        <p:tgtEl>
                                          <p:spTgt spid="18534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534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5348">
                                            <p:txEl>
                                              <p:pRg st="3" end="3"/>
                                            </p:txEl>
                                          </p:spTgt>
                                        </p:tgtEl>
                                        <p:attrNameLst>
                                          <p:attrName>style.visibility</p:attrName>
                                        </p:attrNameLst>
                                      </p:cBhvr>
                                      <p:to>
                                        <p:strVal val="visible"/>
                                      </p:to>
                                    </p:set>
                                    <p:animEffect transition="in" filter="fade">
                                      <p:cBhvr>
                                        <p:cTn id="33" dur="1000"/>
                                        <p:tgtEl>
                                          <p:spTgt spid="185348">
                                            <p:txEl>
                                              <p:pRg st="3" end="3"/>
                                            </p:txEl>
                                          </p:spTgt>
                                        </p:tgtEl>
                                      </p:cBhvr>
                                    </p:animEffect>
                                    <p:anim calcmode="lin" valueType="num">
                                      <p:cBhvr>
                                        <p:cTn id="34" dur="1000" fill="hold"/>
                                        <p:tgtEl>
                                          <p:spTgt spid="18534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534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5348">
                                            <p:txEl>
                                              <p:pRg st="4" end="4"/>
                                            </p:txEl>
                                          </p:spTgt>
                                        </p:tgtEl>
                                        <p:attrNameLst>
                                          <p:attrName>style.visibility</p:attrName>
                                        </p:attrNameLst>
                                      </p:cBhvr>
                                      <p:to>
                                        <p:strVal val="visible"/>
                                      </p:to>
                                    </p:set>
                                    <p:animEffect transition="in" filter="fade">
                                      <p:cBhvr>
                                        <p:cTn id="40" dur="1000"/>
                                        <p:tgtEl>
                                          <p:spTgt spid="185348">
                                            <p:txEl>
                                              <p:pRg st="4" end="4"/>
                                            </p:txEl>
                                          </p:spTgt>
                                        </p:tgtEl>
                                      </p:cBhvr>
                                    </p:animEffect>
                                    <p:anim calcmode="lin" valueType="num">
                                      <p:cBhvr>
                                        <p:cTn id="41" dur="1000" fill="hold"/>
                                        <p:tgtEl>
                                          <p:spTgt spid="185348">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534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5348">
                                            <p:txEl>
                                              <p:pRg st="5" end="5"/>
                                            </p:txEl>
                                          </p:spTgt>
                                        </p:tgtEl>
                                        <p:attrNameLst>
                                          <p:attrName>style.visibility</p:attrName>
                                        </p:attrNameLst>
                                      </p:cBhvr>
                                      <p:to>
                                        <p:strVal val="visible"/>
                                      </p:to>
                                    </p:set>
                                    <p:animEffect transition="in" filter="fade">
                                      <p:cBhvr>
                                        <p:cTn id="47" dur="1000"/>
                                        <p:tgtEl>
                                          <p:spTgt spid="185348">
                                            <p:txEl>
                                              <p:pRg st="5" end="5"/>
                                            </p:txEl>
                                          </p:spTgt>
                                        </p:tgtEl>
                                      </p:cBhvr>
                                    </p:animEffect>
                                    <p:anim calcmode="lin" valueType="num">
                                      <p:cBhvr>
                                        <p:cTn id="48" dur="1000" fill="hold"/>
                                        <p:tgtEl>
                                          <p:spTgt spid="185348">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8534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5348">
                                            <p:txEl>
                                              <p:pRg st="6" end="6"/>
                                            </p:txEl>
                                          </p:spTgt>
                                        </p:tgtEl>
                                        <p:attrNameLst>
                                          <p:attrName>style.visibility</p:attrName>
                                        </p:attrNameLst>
                                      </p:cBhvr>
                                      <p:to>
                                        <p:strVal val="visible"/>
                                      </p:to>
                                    </p:set>
                                    <p:animEffect transition="in" filter="fade">
                                      <p:cBhvr>
                                        <p:cTn id="54" dur="1000"/>
                                        <p:tgtEl>
                                          <p:spTgt spid="185348">
                                            <p:txEl>
                                              <p:pRg st="6" end="6"/>
                                            </p:txEl>
                                          </p:spTgt>
                                        </p:tgtEl>
                                      </p:cBhvr>
                                    </p:animEffect>
                                    <p:anim calcmode="lin" valueType="num">
                                      <p:cBhvr>
                                        <p:cTn id="55" dur="1000" fill="hold"/>
                                        <p:tgtEl>
                                          <p:spTgt spid="185348">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853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P spid="18534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1146175"/>
            <a:ext cx="8229600" cy="1143000"/>
          </a:xfrm>
        </p:spPr>
        <p:txBody>
          <a:bodyPr/>
          <a:lstStyle/>
          <a:p>
            <a:r>
              <a:rPr lang="tr-TR" dirty="0"/>
              <a:t>Tedbirlerin Niteliği</a:t>
            </a:r>
          </a:p>
        </p:txBody>
      </p:sp>
      <p:sp>
        <p:nvSpPr>
          <p:cNvPr id="27651" name="Content Placeholder 2"/>
          <p:cNvSpPr>
            <a:spLocks noGrp="1"/>
          </p:cNvSpPr>
          <p:nvPr>
            <p:ph idx="4294967295"/>
          </p:nvPr>
        </p:nvSpPr>
        <p:spPr>
          <a:xfrm>
            <a:off x="914400" y="2276475"/>
            <a:ext cx="8229600" cy="3889375"/>
          </a:xfrm>
        </p:spPr>
        <p:txBody>
          <a:bodyPr/>
          <a:lstStyle/>
          <a:p>
            <a:r>
              <a:rPr lang="tr-TR" dirty="0"/>
              <a:t>Ceza sorumluluğu </a:t>
            </a:r>
            <a:r>
              <a:rPr lang="tr-TR" b="1" i="1" u="sng" dirty="0">
                <a:solidFill>
                  <a:srgbClr val="FF0000"/>
                </a:solidFill>
                <a:effectLst>
                  <a:outerShdw blurRad="38100" dist="38100" dir="2700000" algn="tl">
                    <a:srgbClr val="000000">
                      <a:alpha val="43137"/>
                    </a:srgbClr>
                  </a:outerShdw>
                </a:effectLst>
              </a:rPr>
              <a:t>olmayan</a:t>
            </a:r>
            <a:r>
              <a:rPr lang="tr-TR" dirty="0"/>
              <a:t> ve suça sürüklenen çocuklara uygulanacak çocuklara özgü güvenlik tedbirleri ile ceza sorumluluğu </a:t>
            </a:r>
            <a:r>
              <a:rPr lang="tr-TR" b="1" i="1" u="sng" dirty="0">
                <a:solidFill>
                  <a:srgbClr val="FF0000"/>
                </a:solidFill>
                <a:effectLst>
                  <a:outerShdw blurRad="38100" dist="38100" dir="2700000" algn="tl">
                    <a:srgbClr val="000000">
                      <a:alpha val="43137"/>
                    </a:srgbClr>
                  </a:outerShdw>
                </a:effectLst>
              </a:rPr>
              <a:t>olan</a:t>
            </a:r>
            <a:r>
              <a:rPr lang="tr-TR" dirty="0"/>
              <a:t> ve suça sürüklenen, </a:t>
            </a:r>
            <a:r>
              <a:rPr lang="tr-TR" b="1" i="1" u="sng" dirty="0">
                <a:solidFill>
                  <a:srgbClr val="FF0000"/>
                </a:solidFill>
                <a:effectLst>
                  <a:outerShdw blurRad="38100" dist="38100" dir="2700000" algn="tl">
                    <a:srgbClr val="000000">
                      <a:alpha val="43137"/>
                    </a:srgbClr>
                  </a:outerShdw>
                </a:effectLst>
              </a:rPr>
              <a:t>fakat korunma ihtiyacı olan </a:t>
            </a:r>
            <a:r>
              <a:rPr lang="tr-TR" dirty="0"/>
              <a:t>çocuklara uygulanacak koruyucu ve destekleyici tedbirler nitelik itibari ile aynı tedbirlerdir.  </a:t>
            </a:r>
            <a:r>
              <a:rPr lang="tr-TR" i="1" u="sng" dirty="0"/>
              <a:t>(TCK56-ÇKK5)</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fade">
                                      <p:cBhvr>
                                        <p:cTn id="12" dur="1000"/>
                                        <p:tgtEl>
                                          <p:spTgt spid="27651">
                                            <p:txEl>
                                              <p:pRg st="0" end="0"/>
                                            </p:txEl>
                                          </p:spTgt>
                                        </p:tgtEl>
                                      </p:cBhvr>
                                    </p:animEffect>
                                    <p:anim calcmode="lin" valueType="num">
                                      <p:cBhvr>
                                        <p:cTn id="13"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idx="4294967295"/>
          </p:nvPr>
        </p:nvSpPr>
        <p:spPr>
          <a:xfrm>
            <a:off x="0" y="990600"/>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tr-TR" dirty="0"/>
              <a:t>Dikkat Eksikliği  ve Aşırı Hareketlilik </a:t>
            </a:r>
          </a:p>
        </p:txBody>
      </p:sp>
      <p:sp>
        <p:nvSpPr>
          <p:cNvPr id="168963" name="Rectangle 3"/>
          <p:cNvSpPr>
            <a:spLocks noGrp="1" noChangeArrowheads="1"/>
          </p:cNvSpPr>
          <p:nvPr>
            <p:ph idx="4294967295"/>
          </p:nvPr>
        </p:nvSpPr>
        <p:spPr>
          <a:xfrm>
            <a:off x="0" y="1844675"/>
            <a:ext cx="7742238" cy="4464050"/>
          </a:xfrm>
        </p:spPr>
        <p:txBody>
          <a:bodyPr rtlCol="0">
            <a:normAutofit lnSpcReduction="10000"/>
          </a:bodyPr>
          <a:lstStyle/>
          <a:p>
            <a:pPr marL="274320" indent="-274320" fontAlgn="auto">
              <a:spcAft>
                <a:spcPts val="0"/>
              </a:spcAft>
              <a:buClr>
                <a:schemeClr val="accent3"/>
              </a:buClr>
              <a:buFont typeface="Wingdings 2"/>
              <a:buChar char=""/>
              <a:defRPr/>
            </a:pPr>
            <a:r>
              <a:rPr lang="tr-TR" dirty="0"/>
              <a:t>Konu ile ilgili olarak öğretmenin bilgilenmesini sağlayın ve desteğini alın.</a:t>
            </a:r>
          </a:p>
          <a:p>
            <a:pPr marL="274320" indent="-274320" fontAlgn="auto">
              <a:spcAft>
                <a:spcPts val="0"/>
              </a:spcAft>
              <a:buClr>
                <a:schemeClr val="accent3"/>
              </a:buClr>
              <a:buFont typeface="Wingdings 2"/>
              <a:buChar char=""/>
              <a:defRPr/>
            </a:pPr>
            <a:r>
              <a:rPr lang="tr-TR" dirty="0"/>
              <a:t>Uygun öğrenme ve ders çalışma tekniklerini öğrenmesi için okul </a:t>
            </a:r>
            <a:r>
              <a:rPr lang="tr-TR" sz="2800" dirty="0"/>
              <a:t>rehber öğretmeni/</a:t>
            </a:r>
            <a:r>
              <a:rPr lang="tr-TR" dirty="0"/>
              <a:t>psikolojik danışmanına yönlendirin. </a:t>
            </a:r>
          </a:p>
          <a:p>
            <a:pPr marL="274320" indent="-274320" fontAlgn="auto">
              <a:spcAft>
                <a:spcPts val="0"/>
              </a:spcAft>
              <a:buClr>
                <a:schemeClr val="accent3"/>
              </a:buClr>
              <a:buFont typeface="Wingdings 2"/>
              <a:buChar char=""/>
              <a:defRPr/>
            </a:pPr>
            <a:r>
              <a:rPr lang="tr-TR" dirty="0"/>
              <a:t>Sorumluluk duygusunu ve kendine güvenini geliştirmesine yardımcı olmak için kapasitesine uygun görevler verin. </a:t>
            </a:r>
          </a:p>
          <a:p>
            <a:pPr marL="274320" indent="-274320" fontAlgn="auto">
              <a:spcAft>
                <a:spcPts val="0"/>
              </a:spcAft>
              <a:buClr>
                <a:schemeClr val="accent3"/>
              </a:buClr>
              <a:buFont typeface="Wingdings 2"/>
              <a:buChar char=""/>
              <a:defRPr/>
            </a:pPr>
            <a:r>
              <a:rPr lang="tr-TR" dirty="0"/>
              <a:t>Olumlu ve güçlü yönlerini pekiştirin.</a:t>
            </a:r>
          </a:p>
          <a:p>
            <a:pPr marL="274320" indent="-274320" fontAlgn="auto">
              <a:spcAft>
                <a:spcPts val="0"/>
              </a:spcAft>
              <a:buClr>
                <a:schemeClr val="accent3"/>
              </a:buClr>
              <a:buFont typeface="Wingdings 2"/>
              <a:buChar char=""/>
              <a:defRPr/>
            </a:pPr>
            <a:r>
              <a:rPr lang="tr-TR" dirty="0"/>
              <a:t>Çocuğun fazla enerjisini atması için fiziksel aktiviteler yapmasını sağlayınız.</a:t>
            </a:r>
          </a:p>
          <a:p>
            <a:pPr marL="274320" indent="-274320" fontAlgn="auto">
              <a:spcAft>
                <a:spcPts val="0"/>
              </a:spcAft>
              <a:buClr>
                <a:schemeClr val="accent3"/>
              </a:buClr>
              <a:buFont typeface="Wingdings 2"/>
              <a:buChar char=""/>
              <a:defRPr/>
            </a:pPr>
            <a:r>
              <a:rPr lang="tr-TR" dirty="0"/>
              <a:t>Çocuğun güçlü olduğu yönleri aileyle paylaşın.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6370"/>
                                        </p:tgtEl>
                                        <p:attrNameLst>
                                          <p:attrName>style.visibility</p:attrName>
                                        </p:attrNameLst>
                                      </p:cBhvr>
                                      <p:to>
                                        <p:strVal val="visible"/>
                                      </p:to>
                                    </p:set>
                                    <p:animEffect transition="in" filter="fade">
                                      <p:cBhvr>
                                        <p:cTn id="7" dur="500"/>
                                        <p:tgtEl>
                                          <p:spTgt spid="1863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8963">
                                            <p:txEl>
                                              <p:pRg st="0" end="0"/>
                                            </p:txEl>
                                          </p:spTgt>
                                        </p:tgtEl>
                                        <p:attrNameLst>
                                          <p:attrName>style.visibility</p:attrName>
                                        </p:attrNameLst>
                                      </p:cBhvr>
                                      <p:to>
                                        <p:strVal val="visible"/>
                                      </p:to>
                                    </p:set>
                                    <p:animEffect transition="in" filter="fade">
                                      <p:cBhvr>
                                        <p:cTn id="12" dur="1000"/>
                                        <p:tgtEl>
                                          <p:spTgt spid="168963">
                                            <p:txEl>
                                              <p:pRg st="0" end="0"/>
                                            </p:txEl>
                                          </p:spTgt>
                                        </p:tgtEl>
                                      </p:cBhvr>
                                    </p:animEffect>
                                    <p:anim calcmode="lin" valueType="num">
                                      <p:cBhvr>
                                        <p:cTn id="13" dur="1000" fill="hold"/>
                                        <p:tgtEl>
                                          <p:spTgt spid="16896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89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8963">
                                            <p:txEl>
                                              <p:pRg st="1" end="1"/>
                                            </p:txEl>
                                          </p:spTgt>
                                        </p:tgtEl>
                                        <p:attrNameLst>
                                          <p:attrName>style.visibility</p:attrName>
                                        </p:attrNameLst>
                                      </p:cBhvr>
                                      <p:to>
                                        <p:strVal val="visible"/>
                                      </p:to>
                                    </p:set>
                                    <p:animEffect transition="in" filter="fade">
                                      <p:cBhvr>
                                        <p:cTn id="19" dur="1000"/>
                                        <p:tgtEl>
                                          <p:spTgt spid="168963">
                                            <p:txEl>
                                              <p:pRg st="1" end="1"/>
                                            </p:txEl>
                                          </p:spTgt>
                                        </p:tgtEl>
                                      </p:cBhvr>
                                    </p:animEffect>
                                    <p:anim calcmode="lin" valueType="num">
                                      <p:cBhvr>
                                        <p:cTn id="20" dur="1000" fill="hold"/>
                                        <p:tgtEl>
                                          <p:spTgt spid="16896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89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8963">
                                            <p:txEl>
                                              <p:pRg st="2" end="2"/>
                                            </p:txEl>
                                          </p:spTgt>
                                        </p:tgtEl>
                                        <p:attrNameLst>
                                          <p:attrName>style.visibility</p:attrName>
                                        </p:attrNameLst>
                                      </p:cBhvr>
                                      <p:to>
                                        <p:strVal val="visible"/>
                                      </p:to>
                                    </p:set>
                                    <p:animEffect transition="in" filter="fade">
                                      <p:cBhvr>
                                        <p:cTn id="26" dur="1000"/>
                                        <p:tgtEl>
                                          <p:spTgt spid="168963">
                                            <p:txEl>
                                              <p:pRg st="2" end="2"/>
                                            </p:txEl>
                                          </p:spTgt>
                                        </p:tgtEl>
                                      </p:cBhvr>
                                    </p:animEffect>
                                    <p:anim calcmode="lin" valueType="num">
                                      <p:cBhvr>
                                        <p:cTn id="27" dur="1000" fill="hold"/>
                                        <p:tgtEl>
                                          <p:spTgt spid="16896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689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8963">
                                            <p:txEl>
                                              <p:pRg st="3" end="3"/>
                                            </p:txEl>
                                          </p:spTgt>
                                        </p:tgtEl>
                                        <p:attrNameLst>
                                          <p:attrName>style.visibility</p:attrName>
                                        </p:attrNameLst>
                                      </p:cBhvr>
                                      <p:to>
                                        <p:strVal val="visible"/>
                                      </p:to>
                                    </p:set>
                                    <p:animEffect transition="in" filter="fade">
                                      <p:cBhvr>
                                        <p:cTn id="33" dur="1000"/>
                                        <p:tgtEl>
                                          <p:spTgt spid="168963">
                                            <p:txEl>
                                              <p:pRg st="3" end="3"/>
                                            </p:txEl>
                                          </p:spTgt>
                                        </p:tgtEl>
                                      </p:cBhvr>
                                    </p:animEffect>
                                    <p:anim calcmode="lin" valueType="num">
                                      <p:cBhvr>
                                        <p:cTn id="34" dur="1000" fill="hold"/>
                                        <p:tgtEl>
                                          <p:spTgt spid="16896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689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8963">
                                            <p:txEl>
                                              <p:pRg st="4" end="4"/>
                                            </p:txEl>
                                          </p:spTgt>
                                        </p:tgtEl>
                                        <p:attrNameLst>
                                          <p:attrName>style.visibility</p:attrName>
                                        </p:attrNameLst>
                                      </p:cBhvr>
                                      <p:to>
                                        <p:strVal val="visible"/>
                                      </p:to>
                                    </p:set>
                                    <p:animEffect transition="in" filter="fade">
                                      <p:cBhvr>
                                        <p:cTn id="40" dur="1000"/>
                                        <p:tgtEl>
                                          <p:spTgt spid="168963">
                                            <p:txEl>
                                              <p:pRg st="4" end="4"/>
                                            </p:txEl>
                                          </p:spTgt>
                                        </p:tgtEl>
                                      </p:cBhvr>
                                    </p:animEffect>
                                    <p:anim calcmode="lin" valueType="num">
                                      <p:cBhvr>
                                        <p:cTn id="41" dur="1000" fill="hold"/>
                                        <p:tgtEl>
                                          <p:spTgt spid="16896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689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8963">
                                            <p:txEl>
                                              <p:pRg st="5" end="5"/>
                                            </p:txEl>
                                          </p:spTgt>
                                        </p:tgtEl>
                                        <p:attrNameLst>
                                          <p:attrName>style.visibility</p:attrName>
                                        </p:attrNameLst>
                                      </p:cBhvr>
                                      <p:to>
                                        <p:strVal val="visible"/>
                                      </p:to>
                                    </p:set>
                                    <p:animEffect transition="in" filter="fade">
                                      <p:cBhvr>
                                        <p:cTn id="47" dur="1000"/>
                                        <p:tgtEl>
                                          <p:spTgt spid="168963">
                                            <p:txEl>
                                              <p:pRg st="5" end="5"/>
                                            </p:txEl>
                                          </p:spTgt>
                                        </p:tgtEl>
                                      </p:cBhvr>
                                    </p:animEffect>
                                    <p:anim calcmode="lin" valueType="num">
                                      <p:cBhvr>
                                        <p:cTn id="48" dur="1000" fill="hold"/>
                                        <p:tgtEl>
                                          <p:spTgt spid="16896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6896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p:bldP spid="16896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idx="4294967295"/>
          </p:nvPr>
        </p:nvSpPr>
        <p:spPr>
          <a:xfrm>
            <a:off x="0" y="1146175"/>
            <a:ext cx="8229600" cy="1143000"/>
          </a:xfrm>
        </p:spPr>
        <p:txBody>
          <a:bodyPr/>
          <a:lstStyle/>
          <a:p>
            <a:r>
              <a:rPr lang="tr-TR" dirty="0"/>
              <a:t>Okuldan Kaçma </a:t>
            </a:r>
          </a:p>
        </p:txBody>
      </p:sp>
      <p:sp>
        <p:nvSpPr>
          <p:cNvPr id="189443" name="Rectangle 3"/>
          <p:cNvSpPr>
            <a:spLocks noGrp="1" noChangeArrowheads="1"/>
          </p:cNvSpPr>
          <p:nvPr>
            <p:ph idx="4294967295"/>
          </p:nvPr>
        </p:nvSpPr>
        <p:spPr>
          <a:xfrm>
            <a:off x="0" y="1916113"/>
            <a:ext cx="7772400" cy="4310062"/>
          </a:xfrm>
        </p:spPr>
        <p:txBody>
          <a:bodyPr rtlCol="0">
            <a:normAutofit/>
          </a:bodyPr>
          <a:lstStyle/>
          <a:p>
            <a:pPr marL="274320" indent="-274320" fontAlgn="auto">
              <a:spcAft>
                <a:spcPts val="0"/>
              </a:spcAft>
              <a:buClr>
                <a:schemeClr val="accent3"/>
              </a:buClr>
              <a:buFont typeface="Wingdings 2"/>
              <a:buChar char=""/>
              <a:defRPr/>
            </a:pPr>
            <a:r>
              <a:rPr lang="tr-TR" dirty="0"/>
              <a:t>Okula kaç gün devamsızlığı olduğunu öğrenin.</a:t>
            </a:r>
          </a:p>
          <a:p>
            <a:pPr marL="274320" indent="-274320" fontAlgn="auto">
              <a:spcAft>
                <a:spcPts val="0"/>
              </a:spcAft>
              <a:buClr>
                <a:schemeClr val="accent3"/>
              </a:buClr>
              <a:buFont typeface="Wingdings 2"/>
              <a:buChar char=""/>
              <a:defRPr/>
            </a:pPr>
            <a:r>
              <a:rPr lang="tr-TR" dirty="0"/>
              <a:t>Ailesinin durumdan haberi yoksa bilgilendirin. </a:t>
            </a:r>
          </a:p>
          <a:p>
            <a:pPr marL="274320" indent="-274320" fontAlgn="auto">
              <a:spcAft>
                <a:spcPts val="0"/>
              </a:spcAft>
              <a:buClr>
                <a:schemeClr val="accent3"/>
              </a:buClr>
              <a:buFont typeface="Wingdings 2"/>
              <a:buChar char=""/>
              <a:defRPr/>
            </a:pPr>
            <a:r>
              <a:rPr lang="tr-TR" dirty="0"/>
              <a:t>Aile ile ortaklaşa çalışın.</a:t>
            </a:r>
          </a:p>
          <a:p>
            <a:pPr marL="274320" indent="-274320" fontAlgn="auto">
              <a:spcAft>
                <a:spcPts val="0"/>
              </a:spcAft>
              <a:buClr>
                <a:schemeClr val="accent3"/>
              </a:buClr>
              <a:buFont typeface="Wingdings 2"/>
              <a:buChar char=""/>
              <a:defRPr/>
            </a:pPr>
            <a:r>
              <a:rPr lang="tr-TR" dirty="0"/>
              <a:t>Devamsızlığın esas nedenini öğrenin.</a:t>
            </a:r>
          </a:p>
          <a:p>
            <a:pPr marL="274320" indent="-274320" fontAlgn="auto">
              <a:spcAft>
                <a:spcPts val="0"/>
              </a:spcAft>
              <a:buClr>
                <a:schemeClr val="accent3"/>
              </a:buClr>
              <a:buFont typeface="Wingdings 2"/>
              <a:buChar char=""/>
              <a:defRPr/>
            </a:pPr>
            <a:r>
              <a:rPr lang="tr-TR" dirty="0"/>
              <a:t>Çocuk okuldan kaçtığında nereye gittiğini, neler yaptığını, kimlerle birlikte olduğunu araştırın. </a:t>
            </a:r>
          </a:p>
          <a:p>
            <a:pPr marL="274320" indent="-274320" fontAlgn="auto">
              <a:spcAft>
                <a:spcPts val="0"/>
              </a:spcAft>
              <a:buClr>
                <a:schemeClr val="accent3"/>
              </a:buClr>
              <a:buFont typeface="Wingdings 2"/>
              <a:buChar char=""/>
              <a:defRPr/>
            </a:pPr>
            <a:r>
              <a:rPr lang="tr-TR" dirty="0"/>
              <a:t>Okuldaki sosyal etkinliklere yönlendirin. </a:t>
            </a:r>
          </a:p>
          <a:p>
            <a:pPr marL="274320" indent="-274320" fontAlgn="auto">
              <a:spcAft>
                <a:spcPts val="0"/>
              </a:spcAft>
              <a:buClr>
                <a:schemeClr val="accent3"/>
              </a:buClr>
              <a:buFont typeface="Wingdings 2"/>
              <a:buChar char=""/>
              <a:defRPr/>
            </a:pPr>
            <a:r>
              <a:rPr lang="tr-TR" dirty="0"/>
              <a:t>Sınıf içinde bazı sorumluluklar verin.</a:t>
            </a:r>
          </a:p>
          <a:p>
            <a:pPr marL="274320" indent="-274320" fontAlgn="auto">
              <a:spcAft>
                <a:spcPts val="0"/>
              </a:spcAft>
              <a:buClr>
                <a:schemeClr val="accent3"/>
              </a:buClr>
              <a:buFont typeface="Wingdings 2"/>
              <a:buChar char=""/>
              <a:defRPr/>
            </a:pPr>
            <a:r>
              <a:rPr lang="tr-TR" dirty="0"/>
              <a:t>Grup etkinliklerine katılımını teşvik edin.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7394"/>
                                        </p:tgtEl>
                                        <p:attrNameLst>
                                          <p:attrName>style.visibility</p:attrName>
                                        </p:attrNameLst>
                                      </p:cBhvr>
                                      <p:to>
                                        <p:strVal val="visible"/>
                                      </p:to>
                                    </p:set>
                                    <p:animEffect transition="in" filter="fade">
                                      <p:cBhvr>
                                        <p:cTn id="7" dur="500"/>
                                        <p:tgtEl>
                                          <p:spTgt spid="1873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9443">
                                            <p:txEl>
                                              <p:pRg st="0" end="0"/>
                                            </p:txEl>
                                          </p:spTgt>
                                        </p:tgtEl>
                                        <p:attrNameLst>
                                          <p:attrName>style.visibility</p:attrName>
                                        </p:attrNameLst>
                                      </p:cBhvr>
                                      <p:to>
                                        <p:strVal val="visible"/>
                                      </p:to>
                                    </p:set>
                                    <p:animEffect transition="in" filter="fade">
                                      <p:cBhvr>
                                        <p:cTn id="12" dur="1000"/>
                                        <p:tgtEl>
                                          <p:spTgt spid="189443">
                                            <p:txEl>
                                              <p:pRg st="0" end="0"/>
                                            </p:txEl>
                                          </p:spTgt>
                                        </p:tgtEl>
                                      </p:cBhvr>
                                    </p:animEffect>
                                    <p:anim calcmode="lin" valueType="num">
                                      <p:cBhvr>
                                        <p:cTn id="13" dur="1000" fill="hold"/>
                                        <p:tgtEl>
                                          <p:spTgt spid="18944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94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9443">
                                            <p:txEl>
                                              <p:pRg st="1" end="1"/>
                                            </p:txEl>
                                          </p:spTgt>
                                        </p:tgtEl>
                                        <p:attrNameLst>
                                          <p:attrName>style.visibility</p:attrName>
                                        </p:attrNameLst>
                                      </p:cBhvr>
                                      <p:to>
                                        <p:strVal val="visible"/>
                                      </p:to>
                                    </p:set>
                                    <p:animEffect transition="in" filter="fade">
                                      <p:cBhvr>
                                        <p:cTn id="19" dur="1000"/>
                                        <p:tgtEl>
                                          <p:spTgt spid="189443">
                                            <p:txEl>
                                              <p:pRg st="1" end="1"/>
                                            </p:txEl>
                                          </p:spTgt>
                                        </p:tgtEl>
                                      </p:cBhvr>
                                    </p:animEffect>
                                    <p:anim calcmode="lin" valueType="num">
                                      <p:cBhvr>
                                        <p:cTn id="20" dur="1000" fill="hold"/>
                                        <p:tgtEl>
                                          <p:spTgt spid="18944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94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9443">
                                            <p:txEl>
                                              <p:pRg st="2" end="2"/>
                                            </p:txEl>
                                          </p:spTgt>
                                        </p:tgtEl>
                                        <p:attrNameLst>
                                          <p:attrName>style.visibility</p:attrName>
                                        </p:attrNameLst>
                                      </p:cBhvr>
                                      <p:to>
                                        <p:strVal val="visible"/>
                                      </p:to>
                                    </p:set>
                                    <p:animEffect transition="in" filter="fade">
                                      <p:cBhvr>
                                        <p:cTn id="26" dur="1000"/>
                                        <p:tgtEl>
                                          <p:spTgt spid="189443">
                                            <p:txEl>
                                              <p:pRg st="2" end="2"/>
                                            </p:txEl>
                                          </p:spTgt>
                                        </p:tgtEl>
                                      </p:cBhvr>
                                    </p:animEffect>
                                    <p:anim calcmode="lin" valueType="num">
                                      <p:cBhvr>
                                        <p:cTn id="27" dur="1000" fill="hold"/>
                                        <p:tgtEl>
                                          <p:spTgt spid="18944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94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9443">
                                            <p:txEl>
                                              <p:pRg st="3" end="3"/>
                                            </p:txEl>
                                          </p:spTgt>
                                        </p:tgtEl>
                                        <p:attrNameLst>
                                          <p:attrName>style.visibility</p:attrName>
                                        </p:attrNameLst>
                                      </p:cBhvr>
                                      <p:to>
                                        <p:strVal val="visible"/>
                                      </p:to>
                                    </p:set>
                                    <p:animEffect transition="in" filter="fade">
                                      <p:cBhvr>
                                        <p:cTn id="33" dur="1000"/>
                                        <p:tgtEl>
                                          <p:spTgt spid="189443">
                                            <p:txEl>
                                              <p:pRg st="3" end="3"/>
                                            </p:txEl>
                                          </p:spTgt>
                                        </p:tgtEl>
                                      </p:cBhvr>
                                    </p:animEffect>
                                    <p:anim calcmode="lin" valueType="num">
                                      <p:cBhvr>
                                        <p:cTn id="34" dur="1000" fill="hold"/>
                                        <p:tgtEl>
                                          <p:spTgt spid="18944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94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9443">
                                            <p:txEl>
                                              <p:pRg st="4" end="4"/>
                                            </p:txEl>
                                          </p:spTgt>
                                        </p:tgtEl>
                                        <p:attrNameLst>
                                          <p:attrName>style.visibility</p:attrName>
                                        </p:attrNameLst>
                                      </p:cBhvr>
                                      <p:to>
                                        <p:strVal val="visible"/>
                                      </p:to>
                                    </p:set>
                                    <p:animEffect transition="in" filter="fade">
                                      <p:cBhvr>
                                        <p:cTn id="40" dur="1000"/>
                                        <p:tgtEl>
                                          <p:spTgt spid="189443">
                                            <p:txEl>
                                              <p:pRg st="4" end="4"/>
                                            </p:txEl>
                                          </p:spTgt>
                                        </p:tgtEl>
                                      </p:cBhvr>
                                    </p:animEffect>
                                    <p:anim calcmode="lin" valueType="num">
                                      <p:cBhvr>
                                        <p:cTn id="41" dur="1000" fill="hold"/>
                                        <p:tgtEl>
                                          <p:spTgt spid="18944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94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9443">
                                            <p:txEl>
                                              <p:pRg st="5" end="5"/>
                                            </p:txEl>
                                          </p:spTgt>
                                        </p:tgtEl>
                                        <p:attrNameLst>
                                          <p:attrName>style.visibility</p:attrName>
                                        </p:attrNameLst>
                                      </p:cBhvr>
                                      <p:to>
                                        <p:strVal val="visible"/>
                                      </p:to>
                                    </p:set>
                                    <p:animEffect transition="in" filter="fade">
                                      <p:cBhvr>
                                        <p:cTn id="47" dur="1000"/>
                                        <p:tgtEl>
                                          <p:spTgt spid="189443">
                                            <p:txEl>
                                              <p:pRg st="5" end="5"/>
                                            </p:txEl>
                                          </p:spTgt>
                                        </p:tgtEl>
                                      </p:cBhvr>
                                    </p:animEffect>
                                    <p:anim calcmode="lin" valueType="num">
                                      <p:cBhvr>
                                        <p:cTn id="48" dur="1000" fill="hold"/>
                                        <p:tgtEl>
                                          <p:spTgt spid="18944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894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9443">
                                            <p:txEl>
                                              <p:pRg st="6" end="6"/>
                                            </p:txEl>
                                          </p:spTgt>
                                        </p:tgtEl>
                                        <p:attrNameLst>
                                          <p:attrName>style.visibility</p:attrName>
                                        </p:attrNameLst>
                                      </p:cBhvr>
                                      <p:to>
                                        <p:strVal val="visible"/>
                                      </p:to>
                                    </p:set>
                                    <p:animEffect transition="in" filter="fade">
                                      <p:cBhvr>
                                        <p:cTn id="54" dur="1000"/>
                                        <p:tgtEl>
                                          <p:spTgt spid="189443">
                                            <p:txEl>
                                              <p:pRg st="6" end="6"/>
                                            </p:txEl>
                                          </p:spTgt>
                                        </p:tgtEl>
                                      </p:cBhvr>
                                    </p:animEffect>
                                    <p:anim calcmode="lin" valueType="num">
                                      <p:cBhvr>
                                        <p:cTn id="55" dur="1000" fill="hold"/>
                                        <p:tgtEl>
                                          <p:spTgt spid="18944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8944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9443">
                                            <p:txEl>
                                              <p:pRg st="7" end="7"/>
                                            </p:txEl>
                                          </p:spTgt>
                                        </p:tgtEl>
                                        <p:attrNameLst>
                                          <p:attrName>style.visibility</p:attrName>
                                        </p:attrNameLst>
                                      </p:cBhvr>
                                      <p:to>
                                        <p:strVal val="visible"/>
                                      </p:to>
                                    </p:set>
                                    <p:animEffect transition="in" filter="fade">
                                      <p:cBhvr>
                                        <p:cTn id="61" dur="1000"/>
                                        <p:tgtEl>
                                          <p:spTgt spid="189443">
                                            <p:txEl>
                                              <p:pRg st="7" end="7"/>
                                            </p:txEl>
                                          </p:spTgt>
                                        </p:tgtEl>
                                      </p:cBhvr>
                                    </p:animEffect>
                                    <p:anim calcmode="lin" valueType="num">
                                      <p:cBhvr>
                                        <p:cTn id="62" dur="1000" fill="hold"/>
                                        <p:tgtEl>
                                          <p:spTgt spid="18944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8944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P spid="18944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idx="4294967295"/>
          </p:nvPr>
        </p:nvSpPr>
        <p:spPr>
          <a:xfrm>
            <a:off x="0" y="1146175"/>
            <a:ext cx="8229600" cy="1143000"/>
          </a:xfrm>
        </p:spPr>
        <p:txBody>
          <a:bodyPr/>
          <a:lstStyle/>
          <a:p>
            <a:r>
              <a:rPr lang="tr-TR" sz="4000" dirty="0"/>
              <a:t>OKUL İÇERİSİNDE YAKLAŞIM: “ETİKETLENME” </a:t>
            </a:r>
          </a:p>
        </p:txBody>
      </p:sp>
      <p:sp>
        <p:nvSpPr>
          <p:cNvPr id="50180" name="Rectangle 3"/>
          <p:cNvSpPr>
            <a:spLocks noGrp="1" noChangeArrowheads="1"/>
          </p:cNvSpPr>
          <p:nvPr>
            <p:ph idx="4294967295"/>
          </p:nvPr>
        </p:nvSpPr>
        <p:spPr>
          <a:xfrm>
            <a:off x="1371600" y="2609850"/>
            <a:ext cx="7772400" cy="4114800"/>
          </a:xfrm>
        </p:spPr>
        <p:txBody>
          <a:bodyPr rtlCol="0">
            <a:normAutofit/>
          </a:bodyPr>
          <a:lstStyle/>
          <a:p>
            <a:pPr marL="274320" indent="-274320" fontAlgn="auto">
              <a:spcBef>
                <a:spcPct val="40000"/>
              </a:spcBef>
              <a:spcAft>
                <a:spcPts val="0"/>
              </a:spcAft>
              <a:buClr>
                <a:schemeClr val="accent3"/>
              </a:buClr>
              <a:buFont typeface="Arial" pitchFamily="34" charset="0"/>
              <a:buChar char="•"/>
              <a:defRPr/>
            </a:pPr>
            <a:r>
              <a:rPr lang="tr-TR" dirty="0"/>
              <a:t>Çocukların etiketlenmelerini önlemek için riskli davranışlarının herkes tarafından öğrenilmemesini sağlayın. </a:t>
            </a:r>
          </a:p>
          <a:p>
            <a:pPr marL="274320" indent="-274320" fontAlgn="auto">
              <a:spcBef>
                <a:spcPct val="40000"/>
              </a:spcBef>
              <a:spcAft>
                <a:spcPts val="0"/>
              </a:spcAft>
              <a:buClr>
                <a:schemeClr val="accent3"/>
              </a:buClr>
              <a:buFont typeface="Arial" pitchFamily="34" charset="0"/>
              <a:buChar char="•"/>
              <a:defRPr/>
            </a:pPr>
            <a:r>
              <a:rPr lang="tr-TR" dirty="0"/>
              <a:t>Çocuğu da etiketlenme konusunda bilgilendirin. </a:t>
            </a:r>
          </a:p>
          <a:p>
            <a:pPr marL="274320" indent="-274320" fontAlgn="auto">
              <a:spcBef>
                <a:spcPct val="40000"/>
              </a:spcBef>
              <a:spcAft>
                <a:spcPts val="0"/>
              </a:spcAft>
              <a:buClr>
                <a:schemeClr val="accent3"/>
              </a:buClr>
              <a:buFont typeface="Arial" pitchFamily="34" charset="0"/>
              <a:buChar char="•"/>
              <a:defRPr/>
            </a:pPr>
            <a:r>
              <a:rPr lang="tr-TR" dirty="0"/>
              <a:t>Etiketlenmesini önlemek için sınıf içerisinde grup çalışmaları yapın.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8418"/>
                                        </p:tgtEl>
                                        <p:attrNameLst>
                                          <p:attrName>style.visibility</p:attrName>
                                        </p:attrNameLst>
                                      </p:cBhvr>
                                      <p:to>
                                        <p:strVal val="visible"/>
                                      </p:to>
                                    </p:set>
                                    <p:animEffect transition="in" filter="fade">
                                      <p:cBhvr>
                                        <p:cTn id="7" dur="500"/>
                                        <p:tgtEl>
                                          <p:spTgt spid="188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0" y="1146175"/>
            <a:ext cx="8229600" cy="1143000"/>
          </a:xfrm>
        </p:spPr>
        <p:txBody>
          <a:bodyPr/>
          <a:lstStyle/>
          <a:p>
            <a:r>
              <a:rPr lang="tr-TR" dirty="0"/>
              <a:t>Kimler İsteyebilir?</a:t>
            </a:r>
          </a:p>
        </p:txBody>
      </p:sp>
      <p:sp>
        <p:nvSpPr>
          <p:cNvPr id="28675" name="Content Placeholder 2"/>
          <p:cNvSpPr>
            <a:spLocks noGrp="1"/>
          </p:cNvSpPr>
          <p:nvPr>
            <p:ph idx="4294967295"/>
          </p:nvPr>
        </p:nvSpPr>
        <p:spPr>
          <a:xfrm>
            <a:off x="609600" y="2060575"/>
            <a:ext cx="8229600" cy="4264025"/>
          </a:xfrm>
        </p:spPr>
        <p:txBody>
          <a:bodyPr/>
          <a:lstStyle/>
          <a:p>
            <a:r>
              <a:rPr lang="tr-TR" dirty="0"/>
              <a:t>Sosyal Hizmetler Kuruluşları </a:t>
            </a:r>
          </a:p>
          <a:p>
            <a:r>
              <a:rPr lang="tr-TR" dirty="0"/>
              <a:t>Cumhuriyet Savcısı </a:t>
            </a:r>
          </a:p>
          <a:p>
            <a:r>
              <a:rPr lang="tr-TR" dirty="0"/>
              <a:t>Çocuk,  ana babası/ vasisi/ bakımından sorumlu kişi </a:t>
            </a:r>
          </a:p>
          <a:p>
            <a:r>
              <a:rPr lang="tr-TR" dirty="0"/>
              <a:t>Mahkeme </a:t>
            </a:r>
            <a:r>
              <a:rPr lang="tr-TR" dirty="0" err="1"/>
              <a:t>re’sen</a:t>
            </a:r>
            <a:r>
              <a:rPr lang="tr-TR" dirty="0"/>
              <a:t> </a:t>
            </a:r>
          </a:p>
          <a:p>
            <a:pPr>
              <a:buFont typeface="Wingdings" pitchFamily="2" charset="2"/>
              <a:buNone/>
            </a:pPr>
            <a:endParaRPr lang="tr-TR" dirty="0"/>
          </a:p>
          <a:p>
            <a:pPr>
              <a:buFont typeface="Wingdings" pitchFamily="2" charset="2"/>
              <a:buNone/>
            </a:pPr>
            <a:r>
              <a:rPr lang="tr-TR" dirty="0"/>
              <a:t>*  </a:t>
            </a:r>
            <a:r>
              <a:rPr lang="tr-TR" b="1" dirty="0"/>
              <a:t>Çocuğun korunma ihtiyacında olup olmadığını tespit yetkisi mahkemeye aittir.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fade">
                                      <p:cBhvr>
                                        <p:cTn id="12" dur="1000"/>
                                        <p:tgtEl>
                                          <p:spTgt spid="28675">
                                            <p:txEl>
                                              <p:pRg st="0" end="0"/>
                                            </p:txEl>
                                          </p:spTgt>
                                        </p:tgtEl>
                                      </p:cBhvr>
                                    </p:animEffect>
                                    <p:anim calcmode="lin" valueType="num">
                                      <p:cBhvr>
                                        <p:cTn id="13"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animEffect transition="in" filter="fade">
                                      <p:cBhvr>
                                        <p:cTn id="19" dur="1000"/>
                                        <p:tgtEl>
                                          <p:spTgt spid="28675">
                                            <p:txEl>
                                              <p:pRg st="1" end="1"/>
                                            </p:txEl>
                                          </p:spTgt>
                                        </p:tgtEl>
                                      </p:cBhvr>
                                    </p:animEffect>
                                    <p:anim calcmode="lin" valueType="num">
                                      <p:cBhvr>
                                        <p:cTn id="20"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8675">
                                            <p:txEl>
                                              <p:pRg st="2" end="2"/>
                                            </p:txEl>
                                          </p:spTgt>
                                        </p:tgtEl>
                                        <p:attrNameLst>
                                          <p:attrName>style.visibility</p:attrName>
                                        </p:attrNameLst>
                                      </p:cBhvr>
                                      <p:to>
                                        <p:strVal val="visible"/>
                                      </p:to>
                                    </p:set>
                                    <p:animEffect transition="in" filter="fade">
                                      <p:cBhvr>
                                        <p:cTn id="26" dur="1000"/>
                                        <p:tgtEl>
                                          <p:spTgt spid="28675">
                                            <p:txEl>
                                              <p:pRg st="2" end="2"/>
                                            </p:txEl>
                                          </p:spTgt>
                                        </p:tgtEl>
                                      </p:cBhvr>
                                    </p:animEffect>
                                    <p:anim calcmode="lin" valueType="num">
                                      <p:cBhvr>
                                        <p:cTn id="27"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675">
                                            <p:txEl>
                                              <p:pRg st="3" end="3"/>
                                            </p:txEl>
                                          </p:spTgt>
                                        </p:tgtEl>
                                        <p:attrNameLst>
                                          <p:attrName>style.visibility</p:attrName>
                                        </p:attrNameLst>
                                      </p:cBhvr>
                                      <p:to>
                                        <p:strVal val="visible"/>
                                      </p:to>
                                    </p:set>
                                    <p:animEffect transition="in" filter="fade">
                                      <p:cBhvr>
                                        <p:cTn id="33" dur="1000"/>
                                        <p:tgtEl>
                                          <p:spTgt spid="28675">
                                            <p:txEl>
                                              <p:pRg st="3" end="3"/>
                                            </p:txEl>
                                          </p:spTgt>
                                        </p:tgtEl>
                                      </p:cBhvr>
                                    </p:animEffect>
                                    <p:anim calcmode="lin" valueType="num">
                                      <p:cBhvr>
                                        <p:cTn id="34"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8675">
                                            <p:txEl>
                                              <p:pRg st="5" end="5"/>
                                            </p:txEl>
                                          </p:spTgt>
                                        </p:tgtEl>
                                        <p:attrNameLst>
                                          <p:attrName>style.visibility</p:attrName>
                                        </p:attrNameLst>
                                      </p:cBhvr>
                                      <p:to>
                                        <p:strVal val="visible"/>
                                      </p:to>
                                    </p:set>
                                    <p:animEffect transition="in" filter="fade">
                                      <p:cBhvr>
                                        <p:cTn id="40" dur="1000"/>
                                        <p:tgtEl>
                                          <p:spTgt spid="28675">
                                            <p:txEl>
                                              <p:pRg st="5" end="5"/>
                                            </p:txEl>
                                          </p:spTgt>
                                        </p:tgtEl>
                                      </p:cBhvr>
                                    </p:animEffect>
                                    <p:anim calcmode="lin" valueType="num">
                                      <p:cBhvr>
                                        <p:cTn id="41" dur="10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867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0" y="1146175"/>
            <a:ext cx="8229600" cy="1143000"/>
          </a:xfrm>
        </p:spPr>
        <p:txBody>
          <a:bodyPr/>
          <a:lstStyle/>
          <a:p>
            <a:r>
              <a:rPr lang="tr-TR" dirty="0"/>
              <a:t>Hangi Tedbir Kararları Verilir?</a:t>
            </a:r>
          </a:p>
        </p:txBody>
      </p:sp>
      <p:sp>
        <p:nvSpPr>
          <p:cNvPr id="29699" name="Content Placeholder 2"/>
          <p:cNvSpPr>
            <a:spLocks noGrp="1"/>
          </p:cNvSpPr>
          <p:nvPr>
            <p:ph idx="4294967295"/>
          </p:nvPr>
        </p:nvSpPr>
        <p:spPr>
          <a:xfrm>
            <a:off x="914400" y="2060575"/>
            <a:ext cx="8229600" cy="4530725"/>
          </a:xfrm>
        </p:spPr>
        <p:txBody>
          <a:bodyPr/>
          <a:lstStyle/>
          <a:p>
            <a:endParaRPr lang="tr-TR" i="1" dirty="0"/>
          </a:p>
          <a:p>
            <a:r>
              <a:rPr lang="tr-TR" i="1" dirty="0"/>
              <a:t>Danışmanlık tedbiri</a:t>
            </a:r>
            <a:endParaRPr lang="tr-TR" dirty="0"/>
          </a:p>
          <a:p>
            <a:r>
              <a:rPr lang="tr-TR" i="1" dirty="0"/>
              <a:t>Eğitim tedbiri</a:t>
            </a:r>
            <a:endParaRPr lang="tr-TR" dirty="0"/>
          </a:p>
          <a:p>
            <a:r>
              <a:rPr lang="tr-TR" i="1" dirty="0"/>
              <a:t>Bakım tedbiri</a:t>
            </a:r>
            <a:endParaRPr lang="tr-TR" dirty="0"/>
          </a:p>
          <a:p>
            <a:r>
              <a:rPr lang="tr-TR" i="1" dirty="0"/>
              <a:t>Sağlık tedbiri</a:t>
            </a:r>
            <a:endParaRPr lang="tr-TR" dirty="0"/>
          </a:p>
          <a:p>
            <a:r>
              <a:rPr lang="tr-TR" i="1" dirty="0"/>
              <a:t>Barınma tedbiri</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1000"/>
                                        <p:tgtEl>
                                          <p:spTgt spid="29699">
                                            <p:txEl>
                                              <p:pRg st="1" end="1"/>
                                            </p:txEl>
                                          </p:spTgt>
                                        </p:tgtEl>
                                      </p:cBhvr>
                                    </p:animEffect>
                                    <p:anim calcmode="lin" valueType="num">
                                      <p:cBhvr>
                                        <p:cTn id="13"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Effect transition="in" filter="fade">
                                      <p:cBhvr>
                                        <p:cTn id="19" dur="1000"/>
                                        <p:tgtEl>
                                          <p:spTgt spid="29699">
                                            <p:txEl>
                                              <p:pRg st="2" end="2"/>
                                            </p:txEl>
                                          </p:spTgt>
                                        </p:tgtEl>
                                      </p:cBhvr>
                                    </p:animEffect>
                                    <p:anim calcmode="lin" valueType="num">
                                      <p:cBhvr>
                                        <p:cTn id="20"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9699">
                                            <p:txEl>
                                              <p:pRg st="3" end="3"/>
                                            </p:txEl>
                                          </p:spTgt>
                                        </p:tgtEl>
                                        <p:attrNameLst>
                                          <p:attrName>style.visibility</p:attrName>
                                        </p:attrNameLst>
                                      </p:cBhvr>
                                      <p:to>
                                        <p:strVal val="visible"/>
                                      </p:to>
                                    </p:set>
                                    <p:animEffect transition="in" filter="fade">
                                      <p:cBhvr>
                                        <p:cTn id="26" dur="1000"/>
                                        <p:tgtEl>
                                          <p:spTgt spid="29699">
                                            <p:txEl>
                                              <p:pRg st="3" end="3"/>
                                            </p:txEl>
                                          </p:spTgt>
                                        </p:tgtEl>
                                      </p:cBhvr>
                                    </p:animEffect>
                                    <p:anim calcmode="lin" valueType="num">
                                      <p:cBhvr>
                                        <p:cTn id="27"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96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9699">
                                            <p:txEl>
                                              <p:pRg st="4" end="4"/>
                                            </p:txEl>
                                          </p:spTgt>
                                        </p:tgtEl>
                                        <p:attrNameLst>
                                          <p:attrName>style.visibility</p:attrName>
                                        </p:attrNameLst>
                                      </p:cBhvr>
                                      <p:to>
                                        <p:strVal val="visible"/>
                                      </p:to>
                                    </p:set>
                                    <p:animEffect transition="in" filter="fade">
                                      <p:cBhvr>
                                        <p:cTn id="33" dur="1000"/>
                                        <p:tgtEl>
                                          <p:spTgt spid="29699">
                                            <p:txEl>
                                              <p:pRg st="4" end="4"/>
                                            </p:txEl>
                                          </p:spTgt>
                                        </p:tgtEl>
                                      </p:cBhvr>
                                    </p:animEffect>
                                    <p:anim calcmode="lin" valueType="num">
                                      <p:cBhvr>
                                        <p:cTn id="34" dur="10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96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9699">
                                            <p:txEl>
                                              <p:pRg st="5" end="5"/>
                                            </p:txEl>
                                          </p:spTgt>
                                        </p:tgtEl>
                                        <p:attrNameLst>
                                          <p:attrName>style.visibility</p:attrName>
                                        </p:attrNameLst>
                                      </p:cBhvr>
                                      <p:to>
                                        <p:strVal val="visible"/>
                                      </p:to>
                                    </p:set>
                                    <p:animEffect transition="in" filter="fade">
                                      <p:cBhvr>
                                        <p:cTn id="40" dur="1000"/>
                                        <p:tgtEl>
                                          <p:spTgt spid="29699">
                                            <p:txEl>
                                              <p:pRg st="5" end="5"/>
                                            </p:txEl>
                                          </p:spTgt>
                                        </p:tgtEl>
                                      </p:cBhvr>
                                    </p:animEffect>
                                    <p:anim calcmode="lin" valueType="num">
                                      <p:cBhvr>
                                        <p:cTn id="41" dur="10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969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914400" y="717550"/>
            <a:ext cx="8229600" cy="1143000"/>
          </a:xfrm>
        </p:spPr>
        <p:txBody>
          <a:bodyPr/>
          <a:lstStyle/>
          <a:p>
            <a:r>
              <a:rPr lang="tr-TR" dirty="0"/>
              <a:t>Kararın Verilme Usulü </a:t>
            </a:r>
          </a:p>
        </p:txBody>
      </p:sp>
      <p:sp>
        <p:nvSpPr>
          <p:cNvPr id="30723" name="Content Placeholder 2"/>
          <p:cNvSpPr>
            <a:spLocks noGrp="1"/>
          </p:cNvSpPr>
          <p:nvPr>
            <p:ph idx="4294967295"/>
          </p:nvPr>
        </p:nvSpPr>
        <p:spPr>
          <a:xfrm>
            <a:off x="0" y="1595438"/>
            <a:ext cx="8229600" cy="4530725"/>
          </a:xfrm>
        </p:spPr>
        <p:txBody>
          <a:bodyPr/>
          <a:lstStyle/>
          <a:p>
            <a:pPr>
              <a:buFont typeface="Wingdings" pitchFamily="2" charset="2"/>
              <a:buNone/>
            </a:pPr>
            <a:endParaRPr lang="tr-TR"/>
          </a:p>
          <a:p>
            <a:pPr>
              <a:buFont typeface="Wingdings" pitchFamily="2" charset="2"/>
              <a:buNone/>
            </a:pPr>
            <a:endParaRPr lang="tr-TR"/>
          </a:p>
        </p:txBody>
      </p:sp>
      <p:sp>
        <p:nvSpPr>
          <p:cNvPr id="30724" name="Rectangle 3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grpSp>
        <p:nvGrpSpPr>
          <p:cNvPr id="30725" name="Group 4"/>
          <p:cNvGrpSpPr>
            <a:grpSpLocks noChangeAspect="1"/>
          </p:cNvGrpSpPr>
          <p:nvPr/>
        </p:nvGrpSpPr>
        <p:grpSpPr bwMode="auto">
          <a:xfrm>
            <a:off x="891381" y="1726084"/>
            <a:ext cx="7361237" cy="4892675"/>
            <a:chOff x="624" y="3936"/>
            <a:chExt cx="11593" cy="7705"/>
          </a:xfrm>
        </p:grpSpPr>
        <p:sp>
          <p:nvSpPr>
            <p:cNvPr id="30730" name="AutoShape 30"/>
            <p:cNvSpPr>
              <a:spLocks noChangeAspect="1" noChangeArrowheads="1" noTextEdit="1"/>
            </p:cNvSpPr>
            <p:nvPr/>
          </p:nvSpPr>
          <p:spPr bwMode="auto">
            <a:xfrm>
              <a:off x="624" y="10686"/>
              <a:ext cx="11593" cy="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0731" name="Oval 29"/>
            <p:cNvSpPr>
              <a:spLocks noChangeArrowheads="1"/>
            </p:cNvSpPr>
            <p:nvPr/>
          </p:nvSpPr>
          <p:spPr bwMode="auto">
            <a:xfrm>
              <a:off x="3395" y="3936"/>
              <a:ext cx="1440" cy="1260"/>
            </a:xfrm>
            <a:prstGeom prst="ellipse">
              <a:avLst/>
            </a:prstGeom>
            <a:solidFill>
              <a:srgbClr val="FFFFFF"/>
            </a:solidFill>
            <a:ln w="9525">
              <a:solidFill>
                <a:srgbClr val="000000"/>
              </a:solidFill>
              <a:round/>
              <a:headEnd/>
              <a:tailEnd/>
            </a:ln>
          </p:spPr>
          <p:txBody>
            <a:bodyPr/>
            <a:lstStyle/>
            <a:p>
              <a:pPr eaLnBrk="0" hangingPunct="0"/>
              <a:r>
                <a:rPr lang="tr-TR" sz="1200">
                  <a:cs typeface="Times New Roman" pitchFamily="18" charset="0"/>
                </a:rPr>
                <a:t>Çocuk</a:t>
              </a:r>
              <a:endParaRPr lang="tr-TR"/>
            </a:p>
          </p:txBody>
        </p:sp>
        <p:sp>
          <p:nvSpPr>
            <p:cNvPr id="30732" name="Oval 28"/>
            <p:cNvSpPr>
              <a:spLocks noChangeArrowheads="1"/>
            </p:cNvSpPr>
            <p:nvPr/>
          </p:nvSpPr>
          <p:spPr bwMode="auto">
            <a:xfrm>
              <a:off x="1998" y="4801"/>
              <a:ext cx="1399" cy="1115"/>
            </a:xfrm>
            <a:prstGeom prst="ellipse">
              <a:avLst/>
            </a:prstGeom>
            <a:solidFill>
              <a:srgbClr val="FFFFFF"/>
            </a:solidFill>
            <a:ln w="9525">
              <a:solidFill>
                <a:srgbClr val="000000"/>
              </a:solidFill>
              <a:round/>
              <a:headEnd/>
              <a:tailEnd/>
            </a:ln>
          </p:spPr>
          <p:txBody>
            <a:bodyPr/>
            <a:lstStyle/>
            <a:p>
              <a:pPr eaLnBrk="0" hangingPunct="0"/>
              <a:r>
                <a:rPr lang="tr-TR" sz="1200" dirty="0">
                  <a:cs typeface="Times New Roman" pitchFamily="18" charset="0"/>
                </a:rPr>
                <a:t>Anne / Baba</a:t>
              </a:r>
              <a:endParaRPr lang="tr-TR" dirty="0"/>
            </a:p>
          </p:txBody>
        </p:sp>
        <p:sp>
          <p:nvSpPr>
            <p:cNvPr id="30733" name="Oval 27"/>
            <p:cNvSpPr>
              <a:spLocks noChangeArrowheads="1"/>
            </p:cNvSpPr>
            <p:nvPr/>
          </p:nvSpPr>
          <p:spPr bwMode="auto">
            <a:xfrm>
              <a:off x="1431" y="6241"/>
              <a:ext cx="2146" cy="1800"/>
            </a:xfrm>
            <a:prstGeom prst="ellipse">
              <a:avLst/>
            </a:prstGeom>
            <a:solidFill>
              <a:srgbClr val="FFFFFF"/>
            </a:solidFill>
            <a:ln w="9525">
              <a:solidFill>
                <a:srgbClr val="000000"/>
              </a:solidFill>
              <a:round/>
              <a:headEnd/>
              <a:tailEnd/>
            </a:ln>
          </p:spPr>
          <p:txBody>
            <a:bodyPr/>
            <a:lstStyle/>
            <a:p>
              <a:pPr eaLnBrk="0" hangingPunct="0"/>
              <a:r>
                <a:rPr lang="tr-TR" sz="1200" dirty="0">
                  <a:cs typeface="Times New Roman" pitchFamily="18" charset="0"/>
                </a:rPr>
                <a:t>Cumhuriyet savcısı / çocuk büro savcısı</a:t>
              </a:r>
              <a:endParaRPr lang="tr-TR" dirty="0"/>
            </a:p>
          </p:txBody>
        </p:sp>
        <p:sp>
          <p:nvSpPr>
            <p:cNvPr id="30734" name="Oval 26"/>
            <p:cNvSpPr>
              <a:spLocks noChangeArrowheads="1"/>
            </p:cNvSpPr>
            <p:nvPr/>
          </p:nvSpPr>
          <p:spPr bwMode="auto">
            <a:xfrm>
              <a:off x="1998" y="8304"/>
              <a:ext cx="1759" cy="1080"/>
            </a:xfrm>
            <a:prstGeom prst="ellipse">
              <a:avLst/>
            </a:prstGeom>
            <a:solidFill>
              <a:srgbClr val="FFFFFF"/>
            </a:solidFill>
            <a:ln w="9525">
              <a:solidFill>
                <a:srgbClr val="000000"/>
              </a:solidFill>
              <a:round/>
              <a:headEnd/>
              <a:tailEnd/>
            </a:ln>
          </p:spPr>
          <p:txBody>
            <a:bodyPr/>
            <a:lstStyle/>
            <a:p>
              <a:pPr eaLnBrk="0" hangingPunct="0"/>
              <a:r>
                <a:rPr lang="tr-TR" sz="1200" dirty="0">
                  <a:cs typeface="Times New Roman" pitchFamily="18" charset="0"/>
                </a:rPr>
                <a:t>ASPB</a:t>
              </a:r>
              <a:endParaRPr lang="tr-TR" dirty="0"/>
            </a:p>
          </p:txBody>
        </p:sp>
        <p:sp>
          <p:nvSpPr>
            <p:cNvPr id="30735" name="Line 25"/>
            <p:cNvSpPr>
              <a:spLocks noChangeShapeType="1"/>
            </p:cNvSpPr>
            <p:nvPr/>
          </p:nvSpPr>
          <p:spPr bwMode="auto">
            <a:xfrm>
              <a:off x="4297" y="5161"/>
              <a:ext cx="18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6" name="Line 24"/>
            <p:cNvSpPr>
              <a:spLocks noChangeShapeType="1"/>
            </p:cNvSpPr>
            <p:nvPr/>
          </p:nvSpPr>
          <p:spPr bwMode="auto">
            <a:xfrm>
              <a:off x="3217" y="5881"/>
              <a:ext cx="90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7" name="Line 23"/>
            <p:cNvSpPr>
              <a:spLocks noChangeShapeType="1"/>
            </p:cNvSpPr>
            <p:nvPr/>
          </p:nvSpPr>
          <p:spPr bwMode="auto">
            <a:xfrm flipV="1">
              <a:off x="3577" y="6781"/>
              <a:ext cx="54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8" name="Line 22"/>
            <p:cNvSpPr>
              <a:spLocks noChangeShapeType="1"/>
            </p:cNvSpPr>
            <p:nvPr/>
          </p:nvSpPr>
          <p:spPr bwMode="auto">
            <a:xfrm flipV="1">
              <a:off x="3577" y="7321"/>
              <a:ext cx="720"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39" name="AutoShape 21"/>
            <p:cNvSpPr>
              <a:spLocks noChangeArrowheads="1"/>
            </p:cNvSpPr>
            <p:nvPr/>
          </p:nvSpPr>
          <p:spPr bwMode="auto">
            <a:xfrm>
              <a:off x="6097" y="4981"/>
              <a:ext cx="1620" cy="1260"/>
            </a:xfrm>
            <a:prstGeom prst="roundRect">
              <a:avLst>
                <a:gd name="adj" fmla="val 16667"/>
              </a:avLst>
            </a:prstGeom>
            <a:solidFill>
              <a:srgbClr val="FFFFFF"/>
            </a:solidFill>
            <a:ln w="9525">
              <a:solidFill>
                <a:srgbClr val="000000"/>
              </a:solidFill>
              <a:round/>
              <a:headEnd/>
              <a:tailEnd/>
            </a:ln>
          </p:spPr>
          <p:txBody>
            <a:bodyPr/>
            <a:lstStyle/>
            <a:p>
              <a:pPr eaLnBrk="0" hangingPunct="0"/>
              <a:r>
                <a:rPr lang="tr-TR" sz="1200">
                  <a:cs typeface="Times New Roman" pitchFamily="18" charset="0"/>
                </a:rPr>
                <a:t>Sosyal Çalışma Görevlisi</a:t>
              </a:r>
              <a:endParaRPr lang="tr-TR"/>
            </a:p>
          </p:txBody>
        </p:sp>
        <p:sp>
          <p:nvSpPr>
            <p:cNvPr id="30740" name="AutoShape 20"/>
            <p:cNvSpPr>
              <a:spLocks noChangeArrowheads="1"/>
            </p:cNvSpPr>
            <p:nvPr/>
          </p:nvSpPr>
          <p:spPr bwMode="auto">
            <a:xfrm>
              <a:off x="4295" y="5916"/>
              <a:ext cx="1082" cy="1440"/>
            </a:xfrm>
            <a:prstGeom prst="flowChartProcess">
              <a:avLst/>
            </a:prstGeom>
            <a:solidFill>
              <a:srgbClr val="FFFFFF"/>
            </a:solidFill>
            <a:ln w="9525">
              <a:solidFill>
                <a:srgbClr val="000000"/>
              </a:solidFill>
              <a:miter lim="800000"/>
              <a:headEnd/>
              <a:tailEnd/>
            </a:ln>
          </p:spPr>
          <p:txBody>
            <a:bodyPr/>
            <a:lstStyle/>
            <a:p>
              <a:pPr eaLnBrk="0" hangingPunct="0"/>
              <a:r>
                <a:rPr lang="tr-TR" sz="1200">
                  <a:cs typeface="Times New Roman" pitchFamily="18" charset="0"/>
                </a:rPr>
                <a:t>Çocuk hâkimi</a:t>
              </a:r>
              <a:endParaRPr lang="tr-TR"/>
            </a:p>
          </p:txBody>
        </p:sp>
        <p:cxnSp>
          <p:nvCxnSpPr>
            <p:cNvPr id="30741" name="AutoShape 19"/>
            <p:cNvCxnSpPr>
              <a:cxnSpLocks noChangeShapeType="1"/>
            </p:cNvCxnSpPr>
            <p:nvPr/>
          </p:nvCxnSpPr>
          <p:spPr bwMode="auto">
            <a:xfrm rot="-5400000">
              <a:off x="5314" y="5133"/>
              <a:ext cx="305" cy="1261"/>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0742" name="AutoShape 18"/>
            <p:cNvCxnSpPr>
              <a:cxnSpLocks noChangeShapeType="1"/>
            </p:cNvCxnSpPr>
            <p:nvPr/>
          </p:nvCxnSpPr>
          <p:spPr bwMode="auto">
            <a:xfrm rot="5400000">
              <a:off x="5944" y="5674"/>
              <a:ext cx="395" cy="1530"/>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0743" name="AutoShape 17"/>
            <p:cNvCxnSpPr>
              <a:cxnSpLocks noChangeShapeType="1"/>
            </p:cNvCxnSpPr>
            <p:nvPr/>
          </p:nvCxnSpPr>
          <p:spPr bwMode="auto">
            <a:xfrm rot="16200000" flipH="1">
              <a:off x="6024" y="6168"/>
              <a:ext cx="685" cy="3061"/>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30744" name="Line 16"/>
            <p:cNvSpPr>
              <a:spLocks noChangeShapeType="1"/>
            </p:cNvSpPr>
            <p:nvPr/>
          </p:nvSpPr>
          <p:spPr bwMode="auto">
            <a:xfrm>
              <a:off x="7897" y="5521"/>
              <a:ext cx="1" cy="30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0745" name="Line 15"/>
            <p:cNvSpPr>
              <a:spLocks noChangeShapeType="1"/>
            </p:cNvSpPr>
            <p:nvPr/>
          </p:nvSpPr>
          <p:spPr bwMode="auto">
            <a:xfrm>
              <a:off x="7897" y="5521"/>
              <a:ext cx="72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46" name="Line 14"/>
            <p:cNvSpPr>
              <a:spLocks noChangeShapeType="1"/>
            </p:cNvSpPr>
            <p:nvPr/>
          </p:nvSpPr>
          <p:spPr bwMode="auto">
            <a:xfrm>
              <a:off x="7897" y="6420"/>
              <a:ext cx="72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47" name="Line 13"/>
            <p:cNvSpPr>
              <a:spLocks noChangeShapeType="1"/>
            </p:cNvSpPr>
            <p:nvPr/>
          </p:nvSpPr>
          <p:spPr bwMode="auto">
            <a:xfrm>
              <a:off x="7897" y="7320"/>
              <a:ext cx="72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48" name="Line 12"/>
            <p:cNvSpPr>
              <a:spLocks noChangeShapeType="1"/>
            </p:cNvSpPr>
            <p:nvPr/>
          </p:nvSpPr>
          <p:spPr bwMode="auto">
            <a:xfrm>
              <a:off x="7897" y="8581"/>
              <a:ext cx="72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cxnSp>
          <p:nvCxnSpPr>
            <p:cNvPr id="30749" name="AutoShape 11"/>
            <p:cNvCxnSpPr>
              <a:cxnSpLocks noChangeShapeType="1"/>
            </p:cNvCxnSpPr>
            <p:nvPr/>
          </p:nvCxnSpPr>
          <p:spPr bwMode="auto">
            <a:xfrm>
              <a:off x="5737" y="8041"/>
              <a:ext cx="4860" cy="2340"/>
            </a:xfrm>
            <a:prstGeom prst="bentConnector3">
              <a:avLst>
                <a:gd name="adj1" fmla="val 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30750" name="Line 10"/>
            <p:cNvSpPr>
              <a:spLocks noChangeShapeType="1"/>
            </p:cNvSpPr>
            <p:nvPr/>
          </p:nvSpPr>
          <p:spPr bwMode="auto">
            <a:xfrm flipV="1">
              <a:off x="10597" y="5341"/>
              <a:ext cx="1" cy="50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0751" name="Line 9"/>
            <p:cNvSpPr>
              <a:spLocks noChangeShapeType="1"/>
            </p:cNvSpPr>
            <p:nvPr/>
          </p:nvSpPr>
          <p:spPr bwMode="auto">
            <a:xfrm flipH="1">
              <a:off x="9697" y="5341"/>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52" name="Line 8"/>
            <p:cNvSpPr>
              <a:spLocks noChangeShapeType="1"/>
            </p:cNvSpPr>
            <p:nvPr/>
          </p:nvSpPr>
          <p:spPr bwMode="auto">
            <a:xfrm flipH="1">
              <a:off x="9697" y="6421"/>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53" name="Line 7"/>
            <p:cNvSpPr>
              <a:spLocks noChangeShapeType="1"/>
            </p:cNvSpPr>
            <p:nvPr/>
          </p:nvSpPr>
          <p:spPr bwMode="auto">
            <a:xfrm flipH="1">
              <a:off x="9877" y="7321"/>
              <a:ext cx="7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54" name="Line 6"/>
            <p:cNvSpPr>
              <a:spLocks noChangeShapeType="1"/>
            </p:cNvSpPr>
            <p:nvPr/>
          </p:nvSpPr>
          <p:spPr bwMode="auto">
            <a:xfrm flipH="1">
              <a:off x="10417" y="8581"/>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55" name="AutoShape 5"/>
            <p:cNvSpPr>
              <a:spLocks noChangeArrowheads="1"/>
            </p:cNvSpPr>
            <p:nvPr/>
          </p:nvSpPr>
          <p:spPr bwMode="auto">
            <a:xfrm>
              <a:off x="7537" y="10021"/>
              <a:ext cx="1620" cy="900"/>
            </a:xfrm>
            <a:prstGeom prst="flowChartTerminator">
              <a:avLst/>
            </a:prstGeom>
            <a:solidFill>
              <a:srgbClr val="FFFFFF"/>
            </a:solidFill>
            <a:ln w="9525">
              <a:solidFill>
                <a:srgbClr val="000000"/>
              </a:solidFill>
              <a:miter lim="800000"/>
              <a:headEnd/>
              <a:tailEnd/>
            </a:ln>
          </p:spPr>
          <p:txBody>
            <a:bodyPr/>
            <a:lstStyle/>
            <a:p>
              <a:pPr eaLnBrk="0" hangingPunct="0"/>
              <a:r>
                <a:rPr lang="tr-TR" sz="1200">
                  <a:cs typeface="Times New Roman" pitchFamily="18" charset="0"/>
                </a:rPr>
                <a:t>Denetim kararı</a:t>
              </a:r>
              <a:endParaRPr lang="tr-TR"/>
            </a:p>
          </p:txBody>
        </p:sp>
      </p:grpSp>
      <p:sp>
        <p:nvSpPr>
          <p:cNvPr id="30726" name="Text Box 39"/>
          <p:cNvSpPr txBox="1">
            <a:spLocks noChangeArrowheads="1"/>
          </p:cNvSpPr>
          <p:nvPr/>
        </p:nvSpPr>
        <p:spPr bwMode="auto">
          <a:xfrm>
            <a:off x="5975740" y="2389659"/>
            <a:ext cx="685800" cy="457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tr-TR" sz="1100">
                <a:latin typeface="Calibri" pitchFamily="34" charset="0"/>
              </a:rPr>
              <a:t>Sağlık kurumu</a:t>
            </a:r>
            <a:endParaRPr lang="tr-TR"/>
          </a:p>
        </p:txBody>
      </p:sp>
      <p:sp>
        <p:nvSpPr>
          <p:cNvPr id="30727" name="Text Box 40"/>
          <p:cNvSpPr txBox="1">
            <a:spLocks noChangeArrowheads="1"/>
          </p:cNvSpPr>
          <p:nvPr/>
        </p:nvSpPr>
        <p:spPr bwMode="auto">
          <a:xfrm>
            <a:off x="5988912" y="3062759"/>
            <a:ext cx="685800" cy="457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tr-TR" sz="1100">
                <a:latin typeface="Calibri" pitchFamily="34" charset="0"/>
              </a:rPr>
              <a:t>Eğitim kurumu</a:t>
            </a:r>
            <a:endParaRPr lang="tr-TR"/>
          </a:p>
        </p:txBody>
      </p:sp>
      <p:sp>
        <p:nvSpPr>
          <p:cNvPr id="30728" name="Text Box 41"/>
          <p:cNvSpPr txBox="1">
            <a:spLocks noChangeArrowheads="1"/>
          </p:cNvSpPr>
          <p:nvPr/>
        </p:nvSpPr>
        <p:spPr bwMode="auto">
          <a:xfrm>
            <a:off x="6000750" y="3589011"/>
            <a:ext cx="714375" cy="5715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tr-TR" sz="1100">
                <a:latin typeface="Calibri" pitchFamily="34" charset="0"/>
              </a:rPr>
              <a:t>Koruma kurumu</a:t>
            </a:r>
            <a:endParaRPr lang="tr-TR"/>
          </a:p>
        </p:txBody>
      </p:sp>
      <p:sp>
        <p:nvSpPr>
          <p:cNvPr id="30729" name="Text Box 42"/>
          <p:cNvSpPr txBox="1">
            <a:spLocks noChangeArrowheads="1"/>
          </p:cNvSpPr>
          <p:nvPr/>
        </p:nvSpPr>
        <p:spPr bwMode="auto">
          <a:xfrm>
            <a:off x="6014566" y="4332759"/>
            <a:ext cx="1000125" cy="685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tr-TR" sz="1100">
                <a:latin typeface="Calibri" pitchFamily="34" charset="0"/>
              </a:rPr>
              <a:t>Danışmanlık hizmeti veren kuruluşlar</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25"/>
                                        </p:tgtEl>
                                        <p:attrNameLst>
                                          <p:attrName>style.visibility</p:attrName>
                                        </p:attrNameLst>
                                      </p:cBhvr>
                                      <p:to>
                                        <p:strVal val="visible"/>
                                      </p:to>
                                    </p:set>
                                    <p:animEffect transition="in" filter="fade">
                                      <p:cBhvr>
                                        <p:cTn id="12" dur="1000"/>
                                        <p:tgtEl>
                                          <p:spTgt spid="30725"/>
                                        </p:tgtEl>
                                      </p:cBhvr>
                                    </p:animEffect>
                                    <p:anim calcmode="lin" valueType="num">
                                      <p:cBhvr>
                                        <p:cTn id="13" dur="1000" fill="hold"/>
                                        <p:tgtEl>
                                          <p:spTgt spid="30725"/>
                                        </p:tgtEl>
                                        <p:attrNameLst>
                                          <p:attrName>ppt_x</p:attrName>
                                        </p:attrNameLst>
                                      </p:cBhvr>
                                      <p:tavLst>
                                        <p:tav tm="0">
                                          <p:val>
                                            <p:strVal val="#ppt_x"/>
                                          </p:val>
                                        </p:tav>
                                        <p:tav tm="100000">
                                          <p:val>
                                            <p:strVal val="#ppt_x"/>
                                          </p:val>
                                        </p:tav>
                                      </p:tavLst>
                                    </p:anim>
                                    <p:anim calcmode="lin" valueType="num">
                                      <p:cBhvr>
                                        <p:cTn id="14" dur="1000" fill="hold"/>
                                        <p:tgtEl>
                                          <p:spTgt spid="307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0" y="1066800"/>
            <a:ext cx="8229600" cy="995363"/>
          </a:xfrm>
        </p:spPr>
        <p:txBody>
          <a:bodyPr/>
          <a:lstStyle/>
          <a:p>
            <a:r>
              <a:rPr lang="tr-TR" sz="4000" dirty="0"/>
              <a:t>Kararı Verebilecek Mahkemeler</a:t>
            </a:r>
          </a:p>
        </p:txBody>
      </p:sp>
      <p:sp>
        <p:nvSpPr>
          <p:cNvPr id="31747" name="Content Placeholder 2"/>
          <p:cNvSpPr>
            <a:spLocks noGrp="1"/>
          </p:cNvSpPr>
          <p:nvPr>
            <p:ph idx="4294967295"/>
          </p:nvPr>
        </p:nvSpPr>
        <p:spPr>
          <a:xfrm>
            <a:off x="609600" y="2209800"/>
            <a:ext cx="8229600" cy="4389437"/>
          </a:xfrm>
        </p:spPr>
        <p:txBody>
          <a:bodyPr/>
          <a:lstStyle/>
          <a:p>
            <a:r>
              <a:rPr lang="tr-TR" b="1" i="1" u="sng" dirty="0">
                <a:solidFill>
                  <a:srgbClr val="FF0000"/>
                </a:solidFill>
                <a:effectLst>
                  <a:outerShdw blurRad="38100" dist="38100" dir="2700000" algn="tl">
                    <a:srgbClr val="000000">
                      <a:alpha val="43137"/>
                    </a:srgbClr>
                  </a:outerShdw>
                </a:effectLst>
              </a:rPr>
              <a:t>Çocuk mahkemeleri  : </a:t>
            </a:r>
            <a:r>
              <a:rPr lang="tr-TR" dirty="0"/>
              <a:t>Korunma ihtiyacı olan çocuklarla ilgili  + gerekirse velayet / vesayet / kayyımlık/ nafaka ilişkisi kurma konusunda da yetkili </a:t>
            </a:r>
          </a:p>
          <a:p>
            <a:r>
              <a:rPr lang="tr-TR" b="1" i="1" u="sng" dirty="0">
                <a:solidFill>
                  <a:srgbClr val="FF0000"/>
                </a:solidFill>
                <a:effectLst>
                  <a:outerShdw blurRad="38100" dist="38100" dir="2700000" algn="tl">
                    <a:srgbClr val="000000">
                      <a:alpha val="43137"/>
                    </a:srgbClr>
                  </a:outerShdw>
                </a:effectLst>
              </a:rPr>
              <a:t>Aile Mahkemeleri :  </a:t>
            </a:r>
            <a:r>
              <a:rPr lang="tr-TR" dirty="0"/>
              <a:t>Aile hukukundan doğan uyuşmazlıklar ve ailenin korunması kapsamında tedbirler </a:t>
            </a:r>
          </a:p>
          <a:p>
            <a:r>
              <a:rPr lang="tr-TR" b="1" i="1" u="sng" dirty="0">
                <a:solidFill>
                  <a:srgbClr val="FF0000"/>
                </a:solidFill>
                <a:effectLst>
                  <a:outerShdw blurRad="38100" dist="38100" dir="2700000" algn="tl">
                    <a:srgbClr val="000000">
                      <a:alpha val="43137"/>
                    </a:srgbClr>
                  </a:outerShdw>
                </a:effectLst>
              </a:rPr>
              <a:t>Asliye Hukuk Mahkemeleri : </a:t>
            </a:r>
            <a:r>
              <a:rPr lang="tr-TR" dirty="0"/>
              <a:t>Çocuk ve aile mahkemesi bulunmayan yerlerde tedbir kararlarını almak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fade">
                                      <p:cBhvr>
                                        <p:cTn id="12" dur="1000"/>
                                        <p:tgtEl>
                                          <p:spTgt spid="31747">
                                            <p:txEl>
                                              <p:pRg st="0" end="0"/>
                                            </p:txEl>
                                          </p:spTgt>
                                        </p:tgtEl>
                                      </p:cBhvr>
                                    </p:animEffect>
                                    <p:anim calcmode="lin" valueType="num">
                                      <p:cBhvr>
                                        <p:cTn id="13"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Effect transition="in" filter="fade">
                                      <p:cBhvr>
                                        <p:cTn id="19" dur="1000"/>
                                        <p:tgtEl>
                                          <p:spTgt spid="31747">
                                            <p:txEl>
                                              <p:pRg st="1" end="1"/>
                                            </p:txEl>
                                          </p:spTgt>
                                        </p:tgtEl>
                                      </p:cBhvr>
                                    </p:animEffect>
                                    <p:anim calcmode="lin" valueType="num">
                                      <p:cBhvr>
                                        <p:cTn id="20"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17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1747">
                                            <p:txEl>
                                              <p:pRg st="2" end="2"/>
                                            </p:txEl>
                                          </p:spTgt>
                                        </p:tgtEl>
                                        <p:attrNameLst>
                                          <p:attrName>style.visibility</p:attrName>
                                        </p:attrNameLst>
                                      </p:cBhvr>
                                      <p:to>
                                        <p:strVal val="visible"/>
                                      </p:to>
                                    </p:set>
                                    <p:animEffect transition="in" filter="fade">
                                      <p:cBhvr>
                                        <p:cTn id="26" dur="1000"/>
                                        <p:tgtEl>
                                          <p:spTgt spid="31747">
                                            <p:txEl>
                                              <p:pRg st="2" end="2"/>
                                            </p:txEl>
                                          </p:spTgt>
                                        </p:tgtEl>
                                      </p:cBhvr>
                                    </p:animEffect>
                                    <p:anim calcmode="lin" valueType="num">
                                      <p:cBhvr>
                                        <p:cTn id="27"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1219200"/>
            <a:ext cx="8229600" cy="1143000"/>
          </a:xfrm>
          <a:prstGeom prst="rect">
            <a:avLst/>
          </a:prstGeom>
        </p:spPr>
        <p:txBody>
          <a:bodyPr/>
          <a:lstStyle/>
          <a:p>
            <a:pPr algn="ctr"/>
            <a:r>
              <a:rPr lang="tr-TR" dirty="0"/>
              <a:t>Kontrat</a:t>
            </a:r>
          </a:p>
        </p:txBody>
      </p:sp>
      <p:graphicFrame>
        <p:nvGraphicFramePr>
          <p:cNvPr id="5" name="İçerik Yer Tutucusu 4"/>
          <p:cNvGraphicFramePr>
            <a:graphicFrameLocks noGrp="1"/>
          </p:cNvGraphicFramePr>
          <p:nvPr>
            <p:ph idx="4294967295"/>
            <p:extLst>
              <p:ext uri="{D42A27DB-BD31-4B8C-83A1-F6EECF244321}">
                <p14:modId xmlns:p14="http://schemas.microsoft.com/office/powerpoint/2010/main" val="3162476372"/>
              </p:ext>
            </p:extLst>
          </p:nvPr>
        </p:nvGraphicFramePr>
        <p:xfrm>
          <a:off x="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7514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1146175"/>
            <a:ext cx="8229600" cy="1143000"/>
          </a:xfrm>
        </p:spPr>
        <p:txBody>
          <a:bodyPr/>
          <a:lstStyle/>
          <a:p>
            <a:r>
              <a:rPr lang="tr-TR" dirty="0"/>
              <a:t>Tedbir Kararının Kapsamı</a:t>
            </a:r>
          </a:p>
        </p:txBody>
      </p:sp>
      <p:sp>
        <p:nvSpPr>
          <p:cNvPr id="32771" name="Content Placeholder 2"/>
          <p:cNvSpPr>
            <a:spLocks noGrp="1"/>
          </p:cNvSpPr>
          <p:nvPr>
            <p:ph idx="4294967295"/>
          </p:nvPr>
        </p:nvSpPr>
        <p:spPr>
          <a:xfrm>
            <a:off x="914400" y="2276475"/>
            <a:ext cx="8229600" cy="3798888"/>
          </a:xfrm>
        </p:spPr>
        <p:txBody>
          <a:bodyPr/>
          <a:lstStyle/>
          <a:p>
            <a:r>
              <a:rPr lang="tr-TR" dirty="0"/>
              <a:t>Koruyucu ve destekleyici tedbirlerden bir veya birkaçı</a:t>
            </a:r>
          </a:p>
          <a:p>
            <a:r>
              <a:rPr lang="tr-TR" dirty="0"/>
              <a:t> Denetim kararı </a:t>
            </a:r>
          </a:p>
          <a:p>
            <a:r>
              <a:rPr lang="tr-TR" dirty="0"/>
              <a:t>Velayetin kısıtlanması </a:t>
            </a:r>
          </a:p>
          <a:p>
            <a:r>
              <a:rPr lang="tr-TR" dirty="0"/>
              <a:t>Velayetin kaldırılması </a:t>
            </a:r>
          </a:p>
          <a:p>
            <a:r>
              <a:rPr lang="tr-TR" dirty="0"/>
              <a:t>Ailenin Korunmasına yönelik tedbirler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1000"/>
                                        <p:tgtEl>
                                          <p:spTgt spid="32771">
                                            <p:txEl>
                                              <p:pRg st="0" end="0"/>
                                            </p:txEl>
                                          </p:spTgt>
                                        </p:tgtEl>
                                      </p:cBhvr>
                                    </p:animEffect>
                                    <p:anim calcmode="lin" valueType="num">
                                      <p:cBhvr>
                                        <p:cTn id="13"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771">
                                            <p:txEl>
                                              <p:pRg st="1" end="1"/>
                                            </p:txEl>
                                          </p:spTgt>
                                        </p:tgtEl>
                                        <p:attrNameLst>
                                          <p:attrName>style.visibility</p:attrName>
                                        </p:attrNameLst>
                                      </p:cBhvr>
                                      <p:to>
                                        <p:strVal val="visible"/>
                                      </p:to>
                                    </p:set>
                                    <p:animEffect transition="in" filter="fade">
                                      <p:cBhvr>
                                        <p:cTn id="19" dur="1000"/>
                                        <p:tgtEl>
                                          <p:spTgt spid="32771">
                                            <p:txEl>
                                              <p:pRg st="1" end="1"/>
                                            </p:txEl>
                                          </p:spTgt>
                                        </p:tgtEl>
                                      </p:cBhvr>
                                    </p:animEffect>
                                    <p:anim calcmode="lin" valueType="num">
                                      <p:cBhvr>
                                        <p:cTn id="20"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2771">
                                            <p:txEl>
                                              <p:pRg st="2" end="2"/>
                                            </p:txEl>
                                          </p:spTgt>
                                        </p:tgtEl>
                                        <p:attrNameLst>
                                          <p:attrName>style.visibility</p:attrName>
                                        </p:attrNameLst>
                                      </p:cBhvr>
                                      <p:to>
                                        <p:strVal val="visible"/>
                                      </p:to>
                                    </p:set>
                                    <p:animEffect transition="in" filter="fade">
                                      <p:cBhvr>
                                        <p:cTn id="26" dur="1000"/>
                                        <p:tgtEl>
                                          <p:spTgt spid="32771">
                                            <p:txEl>
                                              <p:pRg st="2" end="2"/>
                                            </p:txEl>
                                          </p:spTgt>
                                        </p:tgtEl>
                                      </p:cBhvr>
                                    </p:animEffect>
                                    <p:anim calcmode="lin" valueType="num">
                                      <p:cBhvr>
                                        <p:cTn id="27"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2771">
                                            <p:txEl>
                                              <p:pRg st="3" end="3"/>
                                            </p:txEl>
                                          </p:spTgt>
                                        </p:tgtEl>
                                        <p:attrNameLst>
                                          <p:attrName>style.visibility</p:attrName>
                                        </p:attrNameLst>
                                      </p:cBhvr>
                                      <p:to>
                                        <p:strVal val="visible"/>
                                      </p:to>
                                    </p:set>
                                    <p:animEffect transition="in" filter="fade">
                                      <p:cBhvr>
                                        <p:cTn id="33" dur="1000"/>
                                        <p:tgtEl>
                                          <p:spTgt spid="32771">
                                            <p:txEl>
                                              <p:pRg st="3" end="3"/>
                                            </p:txEl>
                                          </p:spTgt>
                                        </p:tgtEl>
                                      </p:cBhvr>
                                    </p:animEffect>
                                    <p:anim calcmode="lin" valueType="num">
                                      <p:cBhvr>
                                        <p:cTn id="34"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27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2771">
                                            <p:txEl>
                                              <p:pRg st="4" end="4"/>
                                            </p:txEl>
                                          </p:spTgt>
                                        </p:tgtEl>
                                        <p:attrNameLst>
                                          <p:attrName>style.visibility</p:attrName>
                                        </p:attrNameLst>
                                      </p:cBhvr>
                                      <p:to>
                                        <p:strVal val="visible"/>
                                      </p:to>
                                    </p:set>
                                    <p:animEffect transition="in" filter="fade">
                                      <p:cBhvr>
                                        <p:cTn id="40" dur="1000"/>
                                        <p:tgtEl>
                                          <p:spTgt spid="32771">
                                            <p:txEl>
                                              <p:pRg st="4" end="4"/>
                                            </p:txEl>
                                          </p:spTgt>
                                        </p:tgtEl>
                                      </p:cBhvr>
                                    </p:animEffect>
                                    <p:anim calcmode="lin" valueType="num">
                                      <p:cBhvr>
                                        <p:cTn id="41"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27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0" y="1133475"/>
            <a:ext cx="8229600" cy="923925"/>
          </a:xfrm>
        </p:spPr>
        <p:txBody>
          <a:bodyPr/>
          <a:lstStyle/>
          <a:p>
            <a:r>
              <a:rPr lang="tr-TR" sz="3600" dirty="0"/>
              <a:t>Tedbirleri Uygulayacak Kurumlar</a:t>
            </a:r>
          </a:p>
        </p:txBody>
      </p:sp>
      <p:sp>
        <p:nvSpPr>
          <p:cNvPr id="33795" name="Content Placeholder 2"/>
          <p:cNvSpPr>
            <a:spLocks noGrp="1"/>
          </p:cNvSpPr>
          <p:nvPr>
            <p:ph idx="4294967295"/>
          </p:nvPr>
        </p:nvSpPr>
        <p:spPr>
          <a:xfrm>
            <a:off x="533400" y="2209800"/>
            <a:ext cx="8229600" cy="4389437"/>
          </a:xfrm>
        </p:spPr>
        <p:txBody>
          <a:bodyPr/>
          <a:lstStyle/>
          <a:p>
            <a:pPr>
              <a:buFont typeface="Wingdings" pitchFamily="2" charset="2"/>
              <a:buNone/>
            </a:pPr>
            <a:r>
              <a:rPr lang="tr-TR" u="sng" dirty="0"/>
              <a:t>Danışmanlık  Tedbirleri </a:t>
            </a:r>
          </a:p>
          <a:p>
            <a:r>
              <a:rPr lang="tr-TR" b="1" i="1" u="sng" dirty="0">
                <a:solidFill>
                  <a:srgbClr val="FF0000"/>
                </a:solidFill>
                <a:effectLst>
                  <a:outerShdw blurRad="38100" dist="38100" dir="2700000" algn="tl">
                    <a:srgbClr val="000000">
                      <a:alpha val="43137"/>
                    </a:srgbClr>
                  </a:outerShdw>
                </a:effectLst>
              </a:rPr>
              <a:t>MEB   </a:t>
            </a:r>
            <a:r>
              <a:rPr lang="tr-TR" dirty="0"/>
              <a:t>(RAM, rehber öğretmen/psikolojik danışmanlar) </a:t>
            </a:r>
          </a:p>
          <a:p>
            <a:r>
              <a:rPr lang="tr-TR" b="1" i="1" u="sng" dirty="0">
                <a:solidFill>
                  <a:srgbClr val="FF0000"/>
                </a:solidFill>
                <a:effectLst>
                  <a:outerShdw blurRad="38100" dist="38100" dir="2700000" algn="tl">
                    <a:srgbClr val="000000">
                      <a:alpha val="43137"/>
                    </a:srgbClr>
                  </a:outerShdw>
                </a:effectLst>
              </a:rPr>
              <a:t>ASPB </a:t>
            </a:r>
            <a:r>
              <a:rPr lang="tr-TR" dirty="0"/>
              <a:t> (Çocuk ve gençlik merkezleri, Toplum ve aile danışma merkezleri, Aile danışma ve rehabilitasyon merkezleri) </a:t>
            </a:r>
          </a:p>
          <a:p>
            <a:r>
              <a:rPr lang="tr-TR" b="1" i="1" u="sng" dirty="0">
                <a:solidFill>
                  <a:srgbClr val="FF0000"/>
                </a:solidFill>
                <a:effectLst>
                  <a:outerShdw blurRad="38100" dist="38100" dir="2700000" algn="tl">
                    <a:srgbClr val="000000">
                      <a:alpha val="43137"/>
                    </a:srgbClr>
                  </a:outerShdw>
                </a:effectLst>
              </a:rPr>
              <a:t>Yerel  Yönetimler </a:t>
            </a:r>
            <a:r>
              <a:rPr lang="tr-TR" dirty="0"/>
              <a:t>(Çocuk/ gençlik merkezleri, özel birimler)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1000"/>
                                        <p:tgtEl>
                                          <p:spTgt spid="33795">
                                            <p:txEl>
                                              <p:pRg st="0" end="0"/>
                                            </p:txEl>
                                          </p:spTgt>
                                        </p:tgtEl>
                                      </p:cBhvr>
                                    </p:animEffect>
                                    <p:anim calcmode="lin" valueType="num">
                                      <p:cBhvr>
                                        <p:cTn id="13"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795">
                                            <p:txEl>
                                              <p:pRg st="1" end="1"/>
                                            </p:txEl>
                                          </p:spTgt>
                                        </p:tgtEl>
                                        <p:attrNameLst>
                                          <p:attrName>style.visibility</p:attrName>
                                        </p:attrNameLst>
                                      </p:cBhvr>
                                      <p:to>
                                        <p:strVal val="visible"/>
                                      </p:to>
                                    </p:set>
                                    <p:animEffect transition="in" filter="fade">
                                      <p:cBhvr>
                                        <p:cTn id="19" dur="1000"/>
                                        <p:tgtEl>
                                          <p:spTgt spid="33795">
                                            <p:txEl>
                                              <p:pRg st="1" end="1"/>
                                            </p:txEl>
                                          </p:spTgt>
                                        </p:tgtEl>
                                      </p:cBhvr>
                                    </p:animEffect>
                                    <p:anim calcmode="lin" valueType="num">
                                      <p:cBhvr>
                                        <p:cTn id="20"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37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795">
                                            <p:txEl>
                                              <p:pRg st="2" end="2"/>
                                            </p:txEl>
                                          </p:spTgt>
                                        </p:tgtEl>
                                        <p:attrNameLst>
                                          <p:attrName>style.visibility</p:attrName>
                                        </p:attrNameLst>
                                      </p:cBhvr>
                                      <p:to>
                                        <p:strVal val="visible"/>
                                      </p:to>
                                    </p:set>
                                    <p:animEffect transition="in" filter="fade">
                                      <p:cBhvr>
                                        <p:cTn id="26" dur="1000"/>
                                        <p:tgtEl>
                                          <p:spTgt spid="33795">
                                            <p:txEl>
                                              <p:pRg st="2" end="2"/>
                                            </p:txEl>
                                          </p:spTgt>
                                        </p:tgtEl>
                                      </p:cBhvr>
                                    </p:animEffect>
                                    <p:anim calcmode="lin" valueType="num">
                                      <p:cBhvr>
                                        <p:cTn id="27"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37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3795">
                                            <p:txEl>
                                              <p:pRg st="3" end="3"/>
                                            </p:txEl>
                                          </p:spTgt>
                                        </p:tgtEl>
                                        <p:attrNameLst>
                                          <p:attrName>style.visibility</p:attrName>
                                        </p:attrNameLst>
                                      </p:cBhvr>
                                      <p:to>
                                        <p:strVal val="visible"/>
                                      </p:to>
                                    </p:set>
                                    <p:animEffect transition="in" filter="fade">
                                      <p:cBhvr>
                                        <p:cTn id="33" dur="1000"/>
                                        <p:tgtEl>
                                          <p:spTgt spid="33795">
                                            <p:txEl>
                                              <p:pRg st="3" end="3"/>
                                            </p:txEl>
                                          </p:spTgt>
                                        </p:tgtEl>
                                      </p:cBhvr>
                                    </p:animEffect>
                                    <p:anim calcmode="lin" valueType="num">
                                      <p:cBhvr>
                                        <p:cTn id="34" dur="10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37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1062038"/>
            <a:ext cx="8229600" cy="995362"/>
          </a:xfrm>
        </p:spPr>
        <p:txBody>
          <a:bodyPr/>
          <a:lstStyle/>
          <a:p>
            <a:r>
              <a:rPr lang="tr-TR" sz="3600" dirty="0"/>
              <a:t>Tedbirleri Uygulayacak Kurumlar</a:t>
            </a:r>
          </a:p>
        </p:txBody>
      </p:sp>
      <p:sp>
        <p:nvSpPr>
          <p:cNvPr id="34819" name="Content Placeholder 2"/>
          <p:cNvSpPr>
            <a:spLocks noGrp="1"/>
          </p:cNvSpPr>
          <p:nvPr>
            <p:ph idx="4294967295"/>
          </p:nvPr>
        </p:nvSpPr>
        <p:spPr>
          <a:xfrm>
            <a:off x="533400" y="2133600"/>
            <a:ext cx="8229600" cy="4389437"/>
          </a:xfrm>
        </p:spPr>
        <p:txBody>
          <a:bodyPr/>
          <a:lstStyle/>
          <a:p>
            <a:pPr>
              <a:buFont typeface="Wingdings" pitchFamily="2" charset="2"/>
              <a:buNone/>
            </a:pPr>
            <a:r>
              <a:rPr lang="tr-TR" b="1" u="sng" dirty="0"/>
              <a:t>Bakım / Barınma Tedbirleri</a:t>
            </a:r>
          </a:p>
          <a:p>
            <a:pPr>
              <a:buFontTx/>
              <a:buChar char="-"/>
            </a:pPr>
            <a:r>
              <a:rPr lang="tr-TR" dirty="0"/>
              <a:t>Çocuk yuvaları </a:t>
            </a:r>
          </a:p>
          <a:p>
            <a:pPr>
              <a:buFontTx/>
              <a:buChar char="-"/>
            </a:pPr>
            <a:r>
              <a:rPr lang="tr-TR" dirty="0"/>
              <a:t>Yetiştirme yurtları </a:t>
            </a:r>
          </a:p>
          <a:p>
            <a:pPr>
              <a:buFontTx/>
              <a:buChar char="-"/>
            </a:pPr>
            <a:r>
              <a:rPr lang="tr-TR" dirty="0"/>
              <a:t>Çocuk evleri</a:t>
            </a:r>
          </a:p>
          <a:p>
            <a:pPr>
              <a:buFontTx/>
              <a:buChar char="-"/>
            </a:pPr>
            <a:r>
              <a:rPr lang="tr-TR" dirty="0"/>
              <a:t>Koruma  bakım ve </a:t>
            </a:r>
            <a:r>
              <a:rPr lang="tr-TR" dirty="0" err="1"/>
              <a:t>rehabilatasyon</a:t>
            </a:r>
            <a:r>
              <a:rPr lang="tr-TR" dirty="0"/>
              <a:t> merkezleri </a:t>
            </a:r>
          </a:p>
          <a:p>
            <a:pPr>
              <a:buFontTx/>
              <a:buChar char="-"/>
            </a:pPr>
            <a:r>
              <a:rPr lang="tr-TR" dirty="0"/>
              <a:t>Bakım ve sosyal </a:t>
            </a:r>
            <a:r>
              <a:rPr lang="tr-TR" dirty="0" err="1"/>
              <a:t>rehabiltasyon</a:t>
            </a:r>
            <a:r>
              <a:rPr lang="tr-TR" dirty="0"/>
              <a:t> merkezleri </a:t>
            </a:r>
          </a:p>
          <a:p>
            <a:pPr>
              <a:buFontTx/>
              <a:buChar char="-"/>
            </a:pPr>
            <a:r>
              <a:rPr lang="tr-TR" dirty="0"/>
              <a:t>Özel kuruluşlar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fade">
                                      <p:cBhvr>
                                        <p:cTn id="12" dur="1000"/>
                                        <p:tgtEl>
                                          <p:spTgt spid="34819">
                                            <p:txEl>
                                              <p:pRg st="0" end="0"/>
                                            </p:txEl>
                                          </p:spTgt>
                                        </p:tgtEl>
                                      </p:cBhvr>
                                    </p:animEffect>
                                    <p:anim calcmode="lin" valueType="num">
                                      <p:cBhvr>
                                        <p:cTn id="13"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Effect transition="in" filter="fade">
                                      <p:cBhvr>
                                        <p:cTn id="19" dur="1000"/>
                                        <p:tgtEl>
                                          <p:spTgt spid="34819">
                                            <p:txEl>
                                              <p:pRg st="1" end="1"/>
                                            </p:txEl>
                                          </p:spTgt>
                                        </p:tgtEl>
                                      </p:cBhvr>
                                    </p:animEffect>
                                    <p:anim calcmode="lin" valueType="num">
                                      <p:cBhvr>
                                        <p:cTn id="20"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48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4819">
                                            <p:txEl>
                                              <p:pRg st="2" end="2"/>
                                            </p:txEl>
                                          </p:spTgt>
                                        </p:tgtEl>
                                        <p:attrNameLst>
                                          <p:attrName>style.visibility</p:attrName>
                                        </p:attrNameLst>
                                      </p:cBhvr>
                                      <p:to>
                                        <p:strVal val="visible"/>
                                      </p:to>
                                    </p:set>
                                    <p:animEffect transition="in" filter="fade">
                                      <p:cBhvr>
                                        <p:cTn id="26" dur="1000"/>
                                        <p:tgtEl>
                                          <p:spTgt spid="34819">
                                            <p:txEl>
                                              <p:pRg st="2" end="2"/>
                                            </p:txEl>
                                          </p:spTgt>
                                        </p:tgtEl>
                                      </p:cBhvr>
                                    </p:animEffect>
                                    <p:anim calcmode="lin" valueType="num">
                                      <p:cBhvr>
                                        <p:cTn id="27"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48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4819">
                                            <p:txEl>
                                              <p:pRg st="3" end="3"/>
                                            </p:txEl>
                                          </p:spTgt>
                                        </p:tgtEl>
                                        <p:attrNameLst>
                                          <p:attrName>style.visibility</p:attrName>
                                        </p:attrNameLst>
                                      </p:cBhvr>
                                      <p:to>
                                        <p:strVal val="visible"/>
                                      </p:to>
                                    </p:set>
                                    <p:animEffect transition="in" filter="fade">
                                      <p:cBhvr>
                                        <p:cTn id="33" dur="1000"/>
                                        <p:tgtEl>
                                          <p:spTgt spid="34819">
                                            <p:txEl>
                                              <p:pRg st="3" end="3"/>
                                            </p:txEl>
                                          </p:spTgt>
                                        </p:tgtEl>
                                      </p:cBhvr>
                                    </p:animEffect>
                                    <p:anim calcmode="lin" valueType="num">
                                      <p:cBhvr>
                                        <p:cTn id="34"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48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4819">
                                            <p:txEl>
                                              <p:pRg st="4" end="4"/>
                                            </p:txEl>
                                          </p:spTgt>
                                        </p:tgtEl>
                                        <p:attrNameLst>
                                          <p:attrName>style.visibility</p:attrName>
                                        </p:attrNameLst>
                                      </p:cBhvr>
                                      <p:to>
                                        <p:strVal val="visible"/>
                                      </p:to>
                                    </p:set>
                                    <p:animEffect transition="in" filter="fade">
                                      <p:cBhvr>
                                        <p:cTn id="40" dur="1000"/>
                                        <p:tgtEl>
                                          <p:spTgt spid="34819">
                                            <p:txEl>
                                              <p:pRg st="4" end="4"/>
                                            </p:txEl>
                                          </p:spTgt>
                                        </p:tgtEl>
                                      </p:cBhvr>
                                    </p:animEffect>
                                    <p:anim calcmode="lin" valueType="num">
                                      <p:cBhvr>
                                        <p:cTn id="41"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48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4819">
                                            <p:txEl>
                                              <p:pRg st="5" end="5"/>
                                            </p:txEl>
                                          </p:spTgt>
                                        </p:tgtEl>
                                        <p:attrNameLst>
                                          <p:attrName>style.visibility</p:attrName>
                                        </p:attrNameLst>
                                      </p:cBhvr>
                                      <p:to>
                                        <p:strVal val="visible"/>
                                      </p:to>
                                    </p:set>
                                    <p:animEffect transition="in" filter="fade">
                                      <p:cBhvr>
                                        <p:cTn id="47" dur="1000"/>
                                        <p:tgtEl>
                                          <p:spTgt spid="34819">
                                            <p:txEl>
                                              <p:pRg st="5" end="5"/>
                                            </p:txEl>
                                          </p:spTgt>
                                        </p:tgtEl>
                                      </p:cBhvr>
                                    </p:animEffect>
                                    <p:anim calcmode="lin" valueType="num">
                                      <p:cBhvr>
                                        <p:cTn id="48" dur="10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48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4819">
                                            <p:txEl>
                                              <p:pRg st="6" end="6"/>
                                            </p:txEl>
                                          </p:spTgt>
                                        </p:tgtEl>
                                        <p:attrNameLst>
                                          <p:attrName>style.visibility</p:attrName>
                                        </p:attrNameLst>
                                      </p:cBhvr>
                                      <p:to>
                                        <p:strVal val="visible"/>
                                      </p:to>
                                    </p:set>
                                    <p:animEffect transition="in" filter="fade">
                                      <p:cBhvr>
                                        <p:cTn id="54" dur="1000"/>
                                        <p:tgtEl>
                                          <p:spTgt spid="34819">
                                            <p:txEl>
                                              <p:pRg st="6" end="6"/>
                                            </p:txEl>
                                          </p:spTgt>
                                        </p:tgtEl>
                                      </p:cBhvr>
                                    </p:animEffect>
                                    <p:anim calcmode="lin" valueType="num">
                                      <p:cBhvr>
                                        <p:cTn id="55" dur="10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48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0" y="1143000"/>
            <a:ext cx="8229600" cy="923925"/>
          </a:xfrm>
        </p:spPr>
        <p:txBody>
          <a:bodyPr/>
          <a:lstStyle/>
          <a:p>
            <a:r>
              <a:rPr lang="tr-TR" sz="3600" dirty="0"/>
              <a:t>Tedbirleri Uygulayacak Kurumlar </a:t>
            </a:r>
          </a:p>
        </p:txBody>
      </p:sp>
      <p:sp>
        <p:nvSpPr>
          <p:cNvPr id="35843" name="Content Placeholder 2"/>
          <p:cNvSpPr>
            <a:spLocks noGrp="1"/>
          </p:cNvSpPr>
          <p:nvPr>
            <p:ph idx="4294967295"/>
          </p:nvPr>
        </p:nvSpPr>
        <p:spPr>
          <a:xfrm>
            <a:off x="685800" y="2376488"/>
            <a:ext cx="8229600" cy="4389437"/>
          </a:xfrm>
        </p:spPr>
        <p:txBody>
          <a:bodyPr/>
          <a:lstStyle/>
          <a:p>
            <a:pPr>
              <a:buFont typeface="Wingdings" pitchFamily="2" charset="2"/>
              <a:buNone/>
            </a:pPr>
            <a:r>
              <a:rPr lang="tr-TR" b="1" u="sng" dirty="0"/>
              <a:t>Sağlık Tedbiri</a:t>
            </a:r>
          </a:p>
          <a:p>
            <a:pPr>
              <a:buFont typeface="Wingdings" pitchFamily="2" charset="2"/>
              <a:buNone/>
            </a:pPr>
            <a:r>
              <a:rPr lang="tr-TR" dirty="0"/>
              <a:t>Çocuğun ihtiyacına uygun sağlık kuruluşları </a:t>
            </a:r>
          </a:p>
          <a:p>
            <a:pPr>
              <a:buFont typeface="Wingdings" pitchFamily="2" charset="2"/>
              <a:buNone/>
            </a:pPr>
            <a:r>
              <a:rPr lang="tr-TR" dirty="0"/>
              <a:t>* Başvuru il  sağlık müdürlüğünce sağlanacaktır.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fade">
                                      <p:cBhvr>
                                        <p:cTn id="12" dur="1000"/>
                                        <p:tgtEl>
                                          <p:spTgt spid="35843">
                                            <p:txEl>
                                              <p:pRg st="0" end="0"/>
                                            </p:txEl>
                                          </p:spTgt>
                                        </p:tgtEl>
                                      </p:cBhvr>
                                    </p:animEffect>
                                    <p:anim calcmode="lin" valueType="num">
                                      <p:cBhvr>
                                        <p:cTn id="13"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Effect transition="in" filter="fade">
                                      <p:cBhvr>
                                        <p:cTn id="19" dur="1000"/>
                                        <p:tgtEl>
                                          <p:spTgt spid="35843">
                                            <p:txEl>
                                              <p:pRg st="1" end="1"/>
                                            </p:txEl>
                                          </p:spTgt>
                                        </p:tgtEl>
                                      </p:cBhvr>
                                    </p:animEffect>
                                    <p:anim calcmode="lin" valueType="num">
                                      <p:cBhvr>
                                        <p:cTn id="20"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58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5843">
                                            <p:txEl>
                                              <p:pRg st="2" end="2"/>
                                            </p:txEl>
                                          </p:spTgt>
                                        </p:tgtEl>
                                        <p:attrNameLst>
                                          <p:attrName>style.visibility</p:attrName>
                                        </p:attrNameLst>
                                      </p:cBhvr>
                                      <p:to>
                                        <p:strVal val="visible"/>
                                      </p:to>
                                    </p:set>
                                    <p:animEffect transition="in" filter="fade">
                                      <p:cBhvr>
                                        <p:cTn id="26" dur="1000"/>
                                        <p:tgtEl>
                                          <p:spTgt spid="35843">
                                            <p:txEl>
                                              <p:pRg st="2" end="2"/>
                                            </p:txEl>
                                          </p:spTgt>
                                        </p:tgtEl>
                                      </p:cBhvr>
                                    </p:animEffect>
                                    <p:anim calcmode="lin" valueType="num">
                                      <p:cBhvr>
                                        <p:cTn id="27"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0" y="1146175"/>
            <a:ext cx="8229600" cy="1143000"/>
          </a:xfrm>
        </p:spPr>
        <p:txBody>
          <a:bodyPr>
            <a:normAutofit/>
          </a:bodyPr>
          <a:lstStyle/>
          <a:p>
            <a:pPr fontAlgn="auto">
              <a:spcAft>
                <a:spcPts val="0"/>
              </a:spcAft>
              <a:defRPr/>
            </a:pPr>
            <a:r>
              <a:rPr lang="tr-TR" dirty="0"/>
              <a:t>Tedbir Kararlarının Gönderilmesi</a:t>
            </a:r>
          </a:p>
        </p:txBody>
      </p:sp>
      <p:sp>
        <p:nvSpPr>
          <p:cNvPr id="36867" name="Content Placeholder 2"/>
          <p:cNvSpPr>
            <a:spLocks noGrp="1"/>
          </p:cNvSpPr>
          <p:nvPr>
            <p:ph idx="4294967295"/>
          </p:nvPr>
        </p:nvSpPr>
        <p:spPr>
          <a:xfrm>
            <a:off x="914400" y="2133600"/>
            <a:ext cx="8229600" cy="4389438"/>
          </a:xfrm>
        </p:spPr>
        <p:txBody>
          <a:bodyPr/>
          <a:lstStyle/>
          <a:p>
            <a:r>
              <a:rPr lang="tr-TR" b="1" i="1" u="sng" dirty="0">
                <a:solidFill>
                  <a:srgbClr val="FF0000"/>
                </a:solidFill>
                <a:effectLst>
                  <a:outerShdw blurRad="38100" dist="38100" dir="2700000" algn="tl">
                    <a:srgbClr val="000000">
                      <a:alpha val="43137"/>
                    </a:srgbClr>
                  </a:outerShdw>
                </a:effectLst>
              </a:rPr>
              <a:t>Danışmanlık  ve barınma  tedbiri* </a:t>
            </a:r>
            <a:r>
              <a:rPr lang="tr-TR" dirty="0"/>
              <a:t>ilgilisine göre İl milli  eğitim, aile ve sosyal politikalar il/ilçe  müdürlükleri/ yerel yönetimlere</a:t>
            </a:r>
          </a:p>
          <a:p>
            <a:r>
              <a:rPr lang="tr-TR" b="1" i="1" u="sng" dirty="0">
                <a:solidFill>
                  <a:srgbClr val="FF0000"/>
                </a:solidFill>
                <a:effectLst>
                  <a:outerShdw blurRad="38100" dist="38100" dir="2700000" algn="tl">
                    <a:srgbClr val="000000">
                      <a:alpha val="43137"/>
                    </a:srgbClr>
                  </a:outerShdw>
                </a:effectLst>
              </a:rPr>
              <a:t>Eğitim tedbiri,</a:t>
            </a:r>
            <a:r>
              <a:rPr lang="tr-TR" dirty="0">
                <a:solidFill>
                  <a:srgbClr val="FF0000"/>
                </a:solidFill>
              </a:rPr>
              <a:t> </a:t>
            </a:r>
            <a:r>
              <a:rPr lang="tr-TR" dirty="0"/>
              <a:t>il milli eğitim/ ÇSGB  bölge müdürlüklerine</a:t>
            </a:r>
          </a:p>
          <a:p>
            <a:r>
              <a:rPr lang="tr-TR" b="1" i="1" u="sng" dirty="0">
                <a:solidFill>
                  <a:srgbClr val="FF0000"/>
                </a:solidFill>
                <a:effectLst>
                  <a:outerShdw blurRad="38100" dist="38100" dir="2700000" algn="tl">
                    <a:srgbClr val="000000">
                      <a:alpha val="43137"/>
                    </a:srgbClr>
                  </a:outerShdw>
                </a:effectLst>
              </a:rPr>
              <a:t>Bakım tedbiri, </a:t>
            </a:r>
            <a:r>
              <a:rPr lang="tr-TR" dirty="0"/>
              <a:t>aile ve sosyal politikalar il/ilçe  müdürlükleri </a:t>
            </a:r>
          </a:p>
          <a:p>
            <a:r>
              <a:rPr lang="tr-TR" b="1" i="1" u="sng" dirty="0">
                <a:solidFill>
                  <a:srgbClr val="FF0000"/>
                </a:solidFill>
                <a:effectLst>
                  <a:outerShdw blurRad="38100" dist="38100" dir="2700000" algn="tl">
                    <a:srgbClr val="000000">
                      <a:alpha val="43137"/>
                    </a:srgbClr>
                  </a:outerShdw>
                </a:effectLst>
              </a:rPr>
              <a:t>Sağlık tedbiri; </a:t>
            </a:r>
            <a:r>
              <a:rPr lang="tr-TR" dirty="0"/>
              <a:t>il sağlık müdürlüklerine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fade">
                                      <p:cBhvr>
                                        <p:cTn id="12" dur="1000"/>
                                        <p:tgtEl>
                                          <p:spTgt spid="36867">
                                            <p:txEl>
                                              <p:pRg st="0" end="0"/>
                                            </p:txEl>
                                          </p:spTgt>
                                        </p:tgtEl>
                                      </p:cBhvr>
                                    </p:animEffect>
                                    <p:anim calcmode="lin" valueType="num">
                                      <p:cBhvr>
                                        <p:cTn id="13" dur="1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6867">
                                            <p:txEl>
                                              <p:pRg st="1" end="1"/>
                                            </p:txEl>
                                          </p:spTgt>
                                        </p:tgtEl>
                                        <p:attrNameLst>
                                          <p:attrName>style.visibility</p:attrName>
                                        </p:attrNameLst>
                                      </p:cBhvr>
                                      <p:to>
                                        <p:strVal val="visible"/>
                                      </p:to>
                                    </p:set>
                                    <p:animEffect transition="in" filter="fade">
                                      <p:cBhvr>
                                        <p:cTn id="19" dur="1000"/>
                                        <p:tgtEl>
                                          <p:spTgt spid="36867">
                                            <p:txEl>
                                              <p:pRg st="1" end="1"/>
                                            </p:txEl>
                                          </p:spTgt>
                                        </p:tgtEl>
                                      </p:cBhvr>
                                    </p:animEffect>
                                    <p:anim calcmode="lin" valueType="num">
                                      <p:cBhvr>
                                        <p:cTn id="20" dur="10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6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6867">
                                            <p:txEl>
                                              <p:pRg st="2" end="2"/>
                                            </p:txEl>
                                          </p:spTgt>
                                        </p:tgtEl>
                                        <p:attrNameLst>
                                          <p:attrName>style.visibility</p:attrName>
                                        </p:attrNameLst>
                                      </p:cBhvr>
                                      <p:to>
                                        <p:strVal val="visible"/>
                                      </p:to>
                                    </p:set>
                                    <p:animEffect transition="in" filter="fade">
                                      <p:cBhvr>
                                        <p:cTn id="26" dur="1000"/>
                                        <p:tgtEl>
                                          <p:spTgt spid="36867">
                                            <p:txEl>
                                              <p:pRg st="2" end="2"/>
                                            </p:txEl>
                                          </p:spTgt>
                                        </p:tgtEl>
                                      </p:cBhvr>
                                    </p:animEffect>
                                    <p:anim calcmode="lin" valueType="num">
                                      <p:cBhvr>
                                        <p:cTn id="27" dur="10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68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6867">
                                            <p:txEl>
                                              <p:pRg st="3" end="3"/>
                                            </p:txEl>
                                          </p:spTgt>
                                        </p:tgtEl>
                                        <p:attrNameLst>
                                          <p:attrName>style.visibility</p:attrName>
                                        </p:attrNameLst>
                                      </p:cBhvr>
                                      <p:to>
                                        <p:strVal val="visible"/>
                                      </p:to>
                                    </p:set>
                                    <p:animEffect transition="in" filter="fade">
                                      <p:cBhvr>
                                        <p:cTn id="33" dur="1000"/>
                                        <p:tgtEl>
                                          <p:spTgt spid="36867">
                                            <p:txEl>
                                              <p:pRg st="3" end="3"/>
                                            </p:txEl>
                                          </p:spTgt>
                                        </p:tgtEl>
                                      </p:cBhvr>
                                    </p:animEffect>
                                    <p:anim calcmode="lin" valueType="num">
                                      <p:cBhvr>
                                        <p:cTn id="34" dur="1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68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68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idx="4294967295"/>
          </p:nvPr>
        </p:nvSpPr>
        <p:spPr>
          <a:xfrm>
            <a:off x="1371600" y="4406900"/>
            <a:ext cx="7772400" cy="1362075"/>
          </a:xfrm>
        </p:spPr>
        <p:txBody>
          <a:bodyPr lIns="91440" tIns="45720" rIns="91440" bIns="45720"/>
          <a:lstStyle/>
          <a:p>
            <a:pPr fontAlgn="auto">
              <a:spcAft>
                <a:spcPts val="0"/>
              </a:spcAft>
              <a:defRPr/>
            </a:pPr>
            <a:r>
              <a:rPr lang="tr-TR" sz="4400" dirty="0"/>
              <a:t>DANIŞMANLIK  TEDBİRİ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1146175"/>
            <a:ext cx="8229600" cy="1143000"/>
          </a:xfrm>
        </p:spPr>
        <p:txBody>
          <a:bodyPr/>
          <a:lstStyle/>
          <a:p>
            <a:r>
              <a:rPr lang="tr-TR" dirty="0"/>
              <a:t>Danışmanlık Tedbiri Nedir ? </a:t>
            </a:r>
          </a:p>
        </p:txBody>
      </p:sp>
      <p:sp>
        <p:nvSpPr>
          <p:cNvPr id="38915" name="Content Placeholder 2"/>
          <p:cNvSpPr>
            <a:spLocks noGrp="1"/>
          </p:cNvSpPr>
          <p:nvPr>
            <p:ph idx="4294967295"/>
          </p:nvPr>
        </p:nvSpPr>
        <p:spPr>
          <a:xfrm>
            <a:off x="0" y="2376488"/>
            <a:ext cx="8229600" cy="4389437"/>
          </a:xfrm>
        </p:spPr>
        <p:txBody>
          <a:bodyPr/>
          <a:lstStyle/>
          <a:p>
            <a:pPr>
              <a:buFont typeface="Wingdings" pitchFamily="2" charset="2"/>
              <a:buNone/>
            </a:pPr>
            <a:r>
              <a:rPr lang="tr-TR" dirty="0"/>
              <a:t>   </a:t>
            </a:r>
          </a:p>
          <a:p>
            <a:pPr>
              <a:buFont typeface="Wingdings" pitchFamily="2" charset="2"/>
              <a:buNone/>
            </a:pPr>
            <a:r>
              <a:rPr lang="tr-TR" dirty="0"/>
              <a:t>   Çocuğun bakımından sorumlu olan kimselere çocuk yetiştirme konusunda;</a:t>
            </a:r>
          </a:p>
          <a:p>
            <a:pPr>
              <a:buFont typeface="Wingdings" pitchFamily="2" charset="2"/>
              <a:buNone/>
            </a:pPr>
            <a:r>
              <a:rPr lang="tr-TR" dirty="0"/>
              <a:t>	çocuklara da eğitim ve gelişimleri ile ilgili sorunlarının çözümünde yol göstermeye yönelik olarak verilen </a:t>
            </a:r>
            <a:r>
              <a:rPr lang="tr-TR" b="1" i="1" u="sng" dirty="0">
                <a:solidFill>
                  <a:srgbClr val="FF0000"/>
                </a:solidFill>
                <a:effectLst>
                  <a:outerShdw blurRad="38100" dist="38100" dir="2700000" algn="tl">
                    <a:srgbClr val="000000">
                      <a:alpha val="43137"/>
                    </a:srgbClr>
                  </a:outerShdw>
                </a:effectLst>
              </a:rPr>
              <a:t>koruyucu ve destekleyici tedbirdir</a:t>
            </a:r>
            <a:r>
              <a:rPr lang="tr-TR"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fade">
                                      <p:cBhvr>
                                        <p:cTn id="12" dur="1000"/>
                                        <p:tgtEl>
                                          <p:spTgt spid="38915">
                                            <p:txEl>
                                              <p:pRg st="0" end="0"/>
                                            </p:txEl>
                                          </p:spTgt>
                                        </p:tgtEl>
                                      </p:cBhvr>
                                    </p:animEffect>
                                    <p:anim calcmode="lin" valueType="num">
                                      <p:cBhvr>
                                        <p:cTn id="13"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animEffect transition="in" filter="fade">
                                      <p:cBhvr>
                                        <p:cTn id="19" dur="1000"/>
                                        <p:tgtEl>
                                          <p:spTgt spid="38915">
                                            <p:txEl>
                                              <p:pRg st="1" end="1"/>
                                            </p:txEl>
                                          </p:spTgt>
                                        </p:tgtEl>
                                      </p:cBhvr>
                                    </p:animEffect>
                                    <p:anim calcmode="lin" valueType="num">
                                      <p:cBhvr>
                                        <p:cTn id="20"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8915">
                                            <p:txEl>
                                              <p:pRg st="2" end="2"/>
                                            </p:txEl>
                                          </p:spTgt>
                                        </p:tgtEl>
                                        <p:attrNameLst>
                                          <p:attrName>style.visibility</p:attrName>
                                        </p:attrNameLst>
                                      </p:cBhvr>
                                      <p:to>
                                        <p:strVal val="visible"/>
                                      </p:to>
                                    </p:set>
                                    <p:animEffect transition="in" filter="fade">
                                      <p:cBhvr>
                                        <p:cTn id="26" dur="1000"/>
                                        <p:tgtEl>
                                          <p:spTgt spid="38915">
                                            <p:txEl>
                                              <p:pRg st="2" end="2"/>
                                            </p:txEl>
                                          </p:spTgt>
                                        </p:tgtEl>
                                      </p:cBhvr>
                                    </p:animEffect>
                                    <p:anim calcmode="lin" valueType="num">
                                      <p:cBhvr>
                                        <p:cTn id="27"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36613"/>
            <a:ext cx="8229600" cy="1011237"/>
          </a:xfrm>
        </p:spPr>
        <p:txBody>
          <a:bodyPr>
            <a:normAutofit/>
          </a:bodyPr>
          <a:lstStyle/>
          <a:p>
            <a:pPr fontAlgn="auto">
              <a:spcAft>
                <a:spcPts val="0"/>
              </a:spcAft>
              <a:defRPr/>
            </a:pPr>
            <a:r>
              <a:rPr lang="tr-TR" dirty="0"/>
              <a:t>Danışmanlık Tedbiri ile Ne Amaçlandı ?</a:t>
            </a:r>
          </a:p>
        </p:txBody>
      </p:sp>
      <p:sp>
        <p:nvSpPr>
          <p:cNvPr id="3" name="Content Placeholder 2"/>
          <p:cNvSpPr>
            <a:spLocks noGrp="1"/>
          </p:cNvSpPr>
          <p:nvPr>
            <p:ph idx="4294967295"/>
          </p:nvPr>
        </p:nvSpPr>
        <p:spPr>
          <a:xfrm>
            <a:off x="0" y="2376488"/>
            <a:ext cx="8229600" cy="4389437"/>
          </a:xfrm>
        </p:spPr>
        <p:txBody>
          <a:bodyPr>
            <a:normAutofit/>
          </a:bodyPr>
          <a:lstStyle/>
          <a:p>
            <a:pPr>
              <a:lnSpc>
                <a:spcPct val="90000"/>
              </a:lnSpc>
            </a:pPr>
            <a:r>
              <a:rPr lang="tr-TR" dirty="0"/>
              <a:t>Çocuğun </a:t>
            </a:r>
            <a:r>
              <a:rPr lang="tr-TR" b="1" i="1" u="sng" dirty="0">
                <a:solidFill>
                  <a:srgbClr val="FF0000"/>
                </a:solidFill>
                <a:effectLst>
                  <a:outerShdw blurRad="38100" dist="38100" dir="2700000" algn="tl">
                    <a:srgbClr val="000000">
                      <a:alpha val="43137"/>
                    </a:srgbClr>
                  </a:outerShdw>
                </a:effectLst>
              </a:rPr>
              <a:t>ailesi yanında korunmasını sağlamak </a:t>
            </a:r>
            <a:r>
              <a:rPr lang="tr-TR" dirty="0"/>
              <a:t>veya çocuk hakkında verilen tedbir kararlarının uygulanması sırasında onu ve bakımından sorumlu olan kimseleri </a:t>
            </a:r>
            <a:r>
              <a:rPr lang="tr-TR" b="1" i="1" u="sng" dirty="0">
                <a:solidFill>
                  <a:srgbClr val="FF0000"/>
                </a:solidFill>
                <a:effectLst>
                  <a:outerShdw blurRad="38100" dist="38100" dir="2700000" algn="tl">
                    <a:srgbClr val="000000">
                      <a:alpha val="43137"/>
                    </a:srgbClr>
                  </a:outerShdw>
                </a:effectLst>
              </a:rPr>
              <a:t>desteklemek</a:t>
            </a:r>
            <a:r>
              <a:rPr lang="tr-TR" dirty="0"/>
              <a:t> ya da uygulanması </a:t>
            </a:r>
            <a:r>
              <a:rPr lang="tr-TR" b="1" i="1" u="sng" dirty="0">
                <a:solidFill>
                  <a:srgbClr val="FF0000"/>
                </a:solidFill>
                <a:effectLst>
                  <a:outerShdw blurRad="38100" dist="38100" dir="2700000" algn="tl">
                    <a:srgbClr val="000000">
                      <a:alpha val="43137"/>
                    </a:srgbClr>
                  </a:outerShdw>
                </a:effectLst>
              </a:rPr>
              <a:t>muhtemel tedbirler hakkında bilgilendirmek </a:t>
            </a:r>
            <a:r>
              <a:rPr lang="tr-TR" dirty="0"/>
              <a:t>amacıyla uygulanır.</a:t>
            </a:r>
          </a:p>
          <a:p>
            <a:pPr>
              <a:lnSpc>
                <a:spcPct val="90000"/>
              </a:lnSpc>
              <a:buFont typeface="Wingdings" pitchFamily="2" charset="2"/>
              <a:buNone/>
            </a:pPr>
            <a:endParaRPr lang="tr-TR" dirty="0"/>
          </a:p>
          <a:p>
            <a:pPr>
              <a:lnSpc>
                <a:spcPct val="90000"/>
              </a:lnSpc>
            </a:pPr>
            <a:r>
              <a:rPr lang="tr-TR" dirty="0"/>
              <a:t>Bazı sorun alanlarında </a:t>
            </a:r>
            <a:r>
              <a:rPr lang="tr-TR" b="1" i="1" dirty="0">
                <a:solidFill>
                  <a:srgbClr val="FF0000"/>
                </a:solidFill>
                <a:effectLst>
                  <a:outerShdw blurRad="38100" dist="38100" dir="2700000" algn="tl">
                    <a:srgbClr val="000000">
                      <a:alpha val="43137"/>
                    </a:srgbClr>
                  </a:outerShdw>
                </a:effectLst>
              </a:rPr>
              <a:t>tek başına riski azaltıcı bir müdahale</a:t>
            </a:r>
            <a:r>
              <a:rPr lang="tr-TR" dirty="0"/>
              <a:t> olarak bazılarında ise, diğer tedbirlerin uygulanmasından önce veya diğer tedbirlerle birlikte, </a:t>
            </a:r>
            <a:r>
              <a:rPr lang="tr-TR" b="1" i="1" u="sng" dirty="0">
                <a:solidFill>
                  <a:srgbClr val="FF0000"/>
                </a:solidFill>
                <a:effectLst>
                  <a:outerShdw blurRad="38100" dist="38100" dir="2700000" algn="tl">
                    <a:srgbClr val="000000">
                      <a:alpha val="43137"/>
                    </a:srgbClr>
                  </a:outerShdw>
                </a:effectLst>
              </a:rPr>
              <a:t>o tedbirlere destek vermek</a:t>
            </a:r>
            <a:r>
              <a:rPr lang="tr-TR" dirty="0"/>
              <a:t> amacıyla uygulanır.</a:t>
            </a:r>
          </a:p>
          <a:p>
            <a:pPr>
              <a:lnSpc>
                <a:spcPct val="90000"/>
              </a:lnSpc>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052513"/>
            <a:ext cx="8229600" cy="1143000"/>
          </a:xfrm>
        </p:spPr>
        <p:txBody>
          <a:bodyPr>
            <a:normAutofit/>
          </a:bodyPr>
          <a:lstStyle/>
          <a:p>
            <a:pPr fontAlgn="auto">
              <a:spcAft>
                <a:spcPts val="0"/>
              </a:spcAft>
              <a:defRPr/>
            </a:pPr>
            <a:r>
              <a:rPr lang="tr-TR" dirty="0"/>
              <a:t>Bu çocuk neden burada? </a:t>
            </a:r>
            <a:br>
              <a:rPr lang="tr-TR" dirty="0"/>
            </a:br>
            <a:r>
              <a:rPr lang="tr-TR" dirty="0"/>
              <a:t>Ceza verilebilir miydi? </a:t>
            </a:r>
          </a:p>
        </p:txBody>
      </p:sp>
      <p:sp>
        <p:nvSpPr>
          <p:cNvPr id="3" name="Content Placeholder 2"/>
          <p:cNvSpPr>
            <a:spLocks noGrp="1"/>
          </p:cNvSpPr>
          <p:nvPr>
            <p:ph idx="4294967295"/>
          </p:nvPr>
        </p:nvSpPr>
        <p:spPr>
          <a:xfrm>
            <a:off x="0" y="2276475"/>
            <a:ext cx="8229600" cy="4048125"/>
          </a:xfrm>
        </p:spPr>
        <p:txBody>
          <a:bodyPr/>
          <a:lstStyle/>
          <a:p>
            <a:endParaRPr lang="tr-TR" dirty="0"/>
          </a:p>
          <a:p>
            <a:r>
              <a:rPr lang="tr-TR" b="1" i="1" u="sng" dirty="0">
                <a:solidFill>
                  <a:srgbClr val="FF0000"/>
                </a:solidFill>
                <a:effectLst>
                  <a:outerShdw blurRad="38100" dist="38100" dir="2700000" algn="tl">
                    <a:srgbClr val="000000">
                      <a:alpha val="43137"/>
                    </a:srgbClr>
                  </a:outerShdw>
                </a:effectLst>
              </a:rPr>
              <a:t>Korunma ihtiyacı olan </a:t>
            </a:r>
            <a:r>
              <a:rPr lang="tr-TR" dirty="0"/>
              <a:t>çocuk </a:t>
            </a:r>
          </a:p>
          <a:p>
            <a:r>
              <a:rPr lang="tr-TR" b="1" i="1" u="sng" dirty="0">
                <a:solidFill>
                  <a:srgbClr val="FF0000"/>
                </a:solidFill>
                <a:effectLst>
                  <a:outerShdw blurRad="38100" dist="38100" dir="2700000" algn="tl">
                    <a:srgbClr val="000000">
                      <a:alpha val="43137"/>
                    </a:srgbClr>
                  </a:outerShdw>
                </a:effectLst>
              </a:rPr>
              <a:t>Ceza sorumluluğu olmayan </a:t>
            </a:r>
            <a:r>
              <a:rPr lang="tr-TR" dirty="0"/>
              <a:t>çocuk </a:t>
            </a:r>
          </a:p>
          <a:p>
            <a:r>
              <a:rPr lang="tr-TR" dirty="0"/>
              <a:t>Ceza  sorumluluğu olan </a:t>
            </a:r>
            <a:r>
              <a:rPr lang="tr-TR" b="1" i="1" u="sng" dirty="0">
                <a:solidFill>
                  <a:srgbClr val="FF0000"/>
                </a:solidFill>
                <a:effectLst>
                  <a:outerShdw blurRad="38100" dist="38100" dir="2700000" algn="tl">
                    <a:srgbClr val="000000">
                      <a:alpha val="43137"/>
                    </a:srgbClr>
                  </a:outerShdw>
                </a:effectLst>
              </a:rPr>
              <a:t>ancak korunma ve destek ihtiyacı olan </a:t>
            </a:r>
            <a:r>
              <a:rPr lang="tr-TR" dirty="0"/>
              <a:t> çocuk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1146175"/>
            <a:ext cx="8229600" cy="1143000"/>
          </a:xfrm>
        </p:spPr>
        <p:txBody>
          <a:bodyPr>
            <a:normAutofit/>
          </a:bodyPr>
          <a:lstStyle/>
          <a:p>
            <a:pPr fontAlgn="auto">
              <a:spcAft>
                <a:spcPts val="0"/>
              </a:spcAft>
              <a:defRPr/>
            </a:pPr>
            <a:r>
              <a:rPr lang="tr-TR" dirty="0"/>
              <a:t>Neden sizin kurumunuza geldi?</a:t>
            </a:r>
            <a:br>
              <a:rPr lang="tr-TR" dirty="0"/>
            </a:br>
            <a:r>
              <a:rPr lang="tr-TR" dirty="0"/>
              <a:t>Başka yere gönderilebilir miydi?</a:t>
            </a:r>
          </a:p>
        </p:txBody>
      </p:sp>
      <p:sp>
        <p:nvSpPr>
          <p:cNvPr id="41987" name="Content Placeholder 2"/>
          <p:cNvSpPr>
            <a:spLocks noGrp="1"/>
          </p:cNvSpPr>
          <p:nvPr>
            <p:ph idx="4294967295"/>
          </p:nvPr>
        </p:nvSpPr>
        <p:spPr>
          <a:xfrm>
            <a:off x="0" y="2376488"/>
            <a:ext cx="8229600" cy="4389437"/>
          </a:xfrm>
        </p:spPr>
        <p:txBody>
          <a:bodyPr/>
          <a:lstStyle/>
          <a:p>
            <a:r>
              <a:rPr lang="tr-TR" dirty="0"/>
              <a:t>ASPB/MEB/Yerel </a:t>
            </a:r>
            <a:r>
              <a:rPr lang="tr-TR" dirty="0" err="1"/>
              <a:t>Yönetimler’de</a:t>
            </a:r>
            <a:r>
              <a:rPr lang="tr-TR" dirty="0"/>
              <a:t> çalışan sosyal çalışma görevlileri</a:t>
            </a:r>
          </a:p>
          <a:p>
            <a:r>
              <a:rPr lang="tr-TR" dirty="0"/>
              <a:t>Mahkemenin yetki alanı içerisinde bulunan resmi veya serbest meslek icra eden sosyal çalışma görevlileri </a:t>
            </a:r>
          </a:p>
          <a:p>
            <a:r>
              <a:rPr lang="tr-TR" dirty="0"/>
              <a:t>Sosyal çalışma görevlilerinin bulunmaması halinde ise ilgili mahkeme tarafından resmi veya serbest meslek icra eden </a:t>
            </a:r>
            <a:r>
              <a:rPr lang="tr-TR" b="1" i="1" u="sng" dirty="0">
                <a:solidFill>
                  <a:srgbClr val="FF0000"/>
                </a:solidFill>
                <a:effectLst>
                  <a:outerShdw blurRad="38100" dist="38100" dir="2700000" algn="tl">
                    <a:srgbClr val="000000">
                      <a:alpha val="43137"/>
                    </a:srgbClr>
                  </a:outerShdw>
                </a:effectLst>
              </a:rPr>
              <a:t>aile hekimi, psikiyatri, pediatri </a:t>
            </a:r>
            <a:r>
              <a:rPr lang="tr-TR" dirty="0"/>
              <a:t>gibi uzmanlık alanlarının yanı sıra </a:t>
            </a:r>
            <a:r>
              <a:rPr lang="tr-TR" b="1" i="1" u="sng" dirty="0">
                <a:solidFill>
                  <a:srgbClr val="FF0000"/>
                </a:solidFill>
                <a:effectLst>
                  <a:outerShdw blurRad="38100" dist="38100" dir="2700000" algn="tl">
                    <a:srgbClr val="000000">
                      <a:alpha val="43137"/>
                    </a:srgbClr>
                  </a:outerShdw>
                </a:effectLst>
              </a:rPr>
              <a:t>tıp alanından mezun olan görevliler ile lisans eğitimi almış hemşirelik, çocuk gelişimi ve eğitimi</a:t>
            </a:r>
            <a:r>
              <a:rPr lang="tr-TR" i="1" dirty="0">
                <a:solidFill>
                  <a:srgbClr val="FF0000"/>
                </a:solidFill>
                <a:effectLst>
                  <a:outerShdw blurRad="38100" dist="38100" dir="2700000" algn="tl">
                    <a:srgbClr val="000000">
                      <a:alpha val="43137"/>
                    </a:srgbClr>
                  </a:outerShdw>
                </a:effectLst>
              </a:rPr>
              <a:t> </a:t>
            </a:r>
            <a:r>
              <a:rPr lang="tr-TR" dirty="0"/>
              <a:t>alanlarında mesleki eğitim almış kişiler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fade">
                                      <p:cBhvr>
                                        <p:cTn id="12" dur="1000"/>
                                        <p:tgtEl>
                                          <p:spTgt spid="41987">
                                            <p:txEl>
                                              <p:pRg st="0" end="0"/>
                                            </p:txEl>
                                          </p:spTgt>
                                        </p:tgtEl>
                                      </p:cBhvr>
                                    </p:animEffect>
                                    <p:anim calcmode="lin" valueType="num">
                                      <p:cBhvr>
                                        <p:cTn id="13"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1987">
                                            <p:txEl>
                                              <p:pRg st="1" end="1"/>
                                            </p:txEl>
                                          </p:spTgt>
                                        </p:tgtEl>
                                        <p:attrNameLst>
                                          <p:attrName>style.visibility</p:attrName>
                                        </p:attrNameLst>
                                      </p:cBhvr>
                                      <p:to>
                                        <p:strVal val="visible"/>
                                      </p:to>
                                    </p:set>
                                    <p:animEffect transition="in" filter="fade">
                                      <p:cBhvr>
                                        <p:cTn id="19" dur="1000"/>
                                        <p:tgtEl>
                                          <p:spTgt spid="41987">
                                            <p:txEl>
                                              <p:pRg st="1" end="1"/>
                                            </p:txEl>
                                          </p:spTgt>
                                        </p:tgtEl>
                                      </p:cBhvr>
                                    </p:animEffect>
                                    <p:anim calcmode="lin" valueType="num">
                                      <p:cBhvr>
                                        <p:cTn id="20"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1987">
                                            <p:txEl>
                                              <p:pRg st="2" end="2"/>
                                            </p:txEl>
                                          </p:spTgt>
                                        </p:tgtEl>
                                        <p:attrNameLst>
                                          <p:attrName>style.visibility</p:attrName>
                                        </p:attrNameLst>
                                      </p:cBhvr>
                                      <p:to>
                                        <p:strVal val="visible"/>
                                      </p:to>
                                    </p:set>
                                    <p:animEffect transition="in" filter="fade">
                                      <p:cBhvr>
                                        <p:cTn id="26" dur="1000"/>
                                        <p:tgtEl>
                                          <p:spTgt spid="41987">
                                            <p:txEl>
                                              <p:pRg st="2" end="2"/>
                                            </p:txEl>
                                          </p:spTgt>
                                        </p:tgtEl>
                                      </p:cBhvr>
                                    </p:animEffect>
                                    <p:anim calcmode="lin" valueType="num">
                                      <p:cBhvr>
                                        <p:cTn id="27"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419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1143000" y="2362200"/>
            <a:ext cx="7407275" cy="1471613"/>
          </a:xfrm>
        </p:spPr>
        <p:txBody>
          <a:bodyPr>
            <a:normAutofit fontScale="90000"/>
          </a:bodyPr>
          <a:lstStyle/>
          <a:p>
            <a:pPr algn="ctr"/>
            <a:r>
              <a:rPr lang="tr-TR" sz="4400" dirty="0">
                <a:solidFill>
                  <a:schemeClr val="tx1"/>
                </a:solidFill>
                <a:effectLst/>
              </a:rPr>
              <a:t>DANIŞMANLIK TEDBİRLERİNE İLİŞKİN YASAL SÜREÇ </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704850"/>
            <a:ext cx="8229600" cy="995363"/>
          </a:xfrm>
        </p:spPr>
        <p:txBody>
          <a:bodyPr/>
          <a:lstStyle/>
          <a:p>
            <a:r>
              <a:rPr lang="tr-TR" sz="3600" dirty="0"/>
              <a:t> </a:t>
            </a:r>
            <a:r>
              <a:rPr lang="tr-TR" dirty="0"/>
              <a:t>Neler Yapabilirsiniz?</a:t>
            </a:r>
          </a:p>
        </p:txBody>
      </p:sp>
      <p:sp>
        <p:nvSpPr>
          <p:cNvPr id="27651" name="Content Placeholder 2"/>
          <p:cNvSpPr>
            <a:spLocks noGrp="1"/>
          </p:cNvSpPr>
          <p:nvPr>
            <p:ph idx="4294967295"/>
          </p:nvPr>
        </p:nvSpPr>
        <p:spPr>
          <a:xfrm>
            <a:off x="0" y="2376488"/>
            <a:ext cx="8229600" cy="4389437"/>
          </a:xfrm>
        </p:spPr>
        <p:txBody>
          <a:bodyPr/>
          <a:lstStyle/>
          <a:p>
            <a:r>
              <a:rPr lang="tr-TR" b="1" i="1" u="sng" dirty="0">
                <a:solidFill>
                  <a:srgbClr val="FF0000"/>
                </a:solidFill>
                <a:effectLst>
                  <a:outerShdw blurRad="38100" dist="38100" dir="2700000" algn="tl">
                    <a:srgbClr val="000000">
                      <a:alpha val="43137"/>
                    </a:srgbClr>
                  </a:outerShdw>
                </a:effectLst>
              </a:rPr>
              <a:t>Çocukların</a:t>
            </a:r>
            <a:r>
              <a:rPr lang="tr-TR" dirty="0"/>
              <a:t> bedensel, zihinsel, </a:t>
            </a:r>
            <a:r>
              <a:rPr lang="tr-TR" dirty="0" err="1"/>
              <a:t>psiko</a:t>
            </a:r>
            <a:r>
              <a:rPr lang="tr-TR" dirty="0"/>
              <a:t>-sosyal, duygusal </a:t>
            </a:r>
            <a:r>
              <a:rPr lang="tr-TR" b="1" i="1" u="sng" dirty="0">
                <a:solidFill>
                  <a:srgbClr val="FF0000"/>
                </a:solidFill>
                <a:effectLst>
                  <a:outerShdw blurRad="38100" dist="38100" dir="2700000" algn="tl">
                    <a:srgbClr val="000000">
                      <a:alpha val="43137"/>
                    </a:srgbClr>
                  </a:outerShdw>
                </a:effectLst>
              </a:rPr>
              <a:t>gelişimini desteklemek, (Kişisel Rehberlik ve </a:t>
            </a:r>
            <a:r>
              <a:rPr lang="tr-TR" b="1" i="1" u="sng" dirty="0" err="1">
                <a:solidFill>
                  <a:srgbClr val="FF0000"/>
                </a:solidFill>
                <a:effectLst>
                  <a:outerShdw blurRad="38100" dist="38100" dir="2700000" algn="tl">
                    <a:srgbClr val="000000">
                      <a:alpha val="43137"/>
                    </a:srgbClr>
                  </a:outerShdw>
                </a:effectLst>
              </a:rPr>
              <a:t>Psikososyal</a:t>
            </a:r>
            <a:r>
              <a:rPr lang="tr-TR" b="1" i="1" u="sng" dirty="0">
                <a:solidFill>
                  <a:srgbClr val="FF0000"/>
                </a:solidFill>
                <a:effectLst>
                  <a:outerShdw blurRad="38100" dist="38100" dir="2700000" algn="tl">
                    <a:srgbClr val="000000">
                      <a:alpha val="43137"/>
                    </a:srgbClr>
                  </a:outerShdw>
                </a:effectLst>
              </a:rPr>
              <a:t> Hizmetler)</a:t>
            </a:r>
          </a:p>
          <a:p>
            <a:r>
              <a:rPr lang="tr-TR" dirty="0"/>
              <a:t>Okul, aile ve sosyal çevresi ile uyumunu güçlendirmek ve yeteneklerine uygun bir meslek sahibi olarak hayata hazırlanmalarını sağlamak amacıyla okul başarısızlığı, okuma yazma bilmeme, okul devamsızlığı gibi eğitim sorunlarının çözümüne yönelik faaliyetler ve okul başarısını artırma </a:t>
            </a:r>
            <a:r>
              <a:rPr lang="tr-TR" b="1" i="1" u="sng" dirty="0">
                <a:solidFill>
                  <a:srgbClr val="FF0000"/>
                </a:solidFill>
                <a:effectLst>
                  <a:outerShdw blurRad="38100" dist="38100" dir="2700000" algn="tl">
                    <a:srgbClr val="000000">
                      <a:alpha val="43137"/>
                    </a:srgbClr>
                  </a:outerShdw>
                </a:effectLst>
              </a:rPr>
              <a:t>(Eğitsel ve mesleki rehberlik)</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in)">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box(in)">
                                      <p:cBhvr>
                                        <p:cTn id="12" dur="500"/>
                                        <p:tgtEl>
                                          <p:spTgt spid="276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box(in)">
                                      <p:cBhvr>
                                        <p:cTn id="17"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0" y="1146175"/>
            <a:ext cx="8229600" cy="1143000"/>
          </a:xfrm>
        </p:spPr>
        <p:txBody>
          <a:bodyPr/>
          <a:lstStyle/>
          <a:p>
            <a:r>
              <a:rPr lang="tr-TR" dirty="0"/>
              <a:t>Neler Yapabilirsiniz?</a:t>
            </a:r>
          </a:p>
        </p:txBody>
      </p:sp>
      <p:sp>
        <p:nvSpPr>
          <p:cNvPr id="44035" name="Content Placeholder 2"/>
          <p:cNvSpPr>
            <a:spLocks noGrp="1"/>
          </p:cNvSpPr>
          <p:nvPr>
            <p:ph idx="4294967295"/>
          </p:nvPr>
        </p:nvSpPr>
        <p:spPr>
          <a:xfrm>
            <a:off x="0" y="2376488"/>
            <a:ext cx="8229600" cy="4389437"/>
          </a:xfrm>
        </p:spPr>
        <p:txBody>
          <a:bodyPr/>
          <a:lstStyle/>
          <a:p>
            <a:r>
              <a:rPr lang="tr-TR" dirty="0"/>
              <a:t>Çocuğa ve aileye bağlı   riskli alan ve konularda korunma ihtiyacı olan veya suça sürüklenen çocuğu, aileyi ve çocuğun bakımından ve eğitiminden sorumlu kişileri bir arada sistematik bir şekilde ele alan, </a:t>
            </a:r>
            <a:r>
              <a:rPr lang="tr-TR" b="1" i="1" u="sng" dirty="0">
                <a:solidFill>
                  <a:srgbClr val="FF0000"/>
                </a:solidFill>
                <a:effectLst>
                  <a:outerShdw blurRad="38100" dist="38100" dir="2700000" algn="tl">
                    <a:srgbClr val="000000">
                      <a:alpha val="43137"/>
                    </a:srgbClr>
                  </a:outerShdw>
                </a:effectLst>
              </a:rPr>
              <a:t>suç ve mağduriyetin tekrarlanmasını engellemek üzere </a:t>
            </a:r>
            <a:r>
              <a:rPr lang="tr-TR" dirty="0"/>
              <a:t>riskleri ve koruyucu önlemleri değerlendiren ve normal gelişimi destekleyen, müdahale eden, </a:t>
            </a:r>
            <a:r>
              <a:rPr lang="tr-TR" dirty="0" err="1"/>
              <a:t>psiko</a:t>
            </a:r>
            <a:r>
              <a:rPr lang="tr-TR" dirty="0"/>
              <a:t>-sosyal ve eğitsel destek hizmetleri olarak uygulanır.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fade">
                                      <p:cBhvr>
                                        <p:cTn id="12" dur="1000"/>
                                        <p:tgtEl>
                                          <p:spTgt spid="44035">
                                            <p:txEl>
                                              <p:pRg st="0" end="0"/>
                                            </p:txEl>
                                          </p:spTgt>
                                        </p:tgtEl>
                                      </p:cBhvr>
                                    </p:animEffect>
                                    <p:anim calcmode="lin" valueType="num">
                                      <p:cBhvr>
                                        <p:cTn id="13" dur="1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40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146175"/>
            <a:ext cx="8229600" cy="1143000"/>
          </a:xfrm>
        </p:spPr>
        <p:txBody>
          <a:bodyPr/>
          <a:lstStyle/>
          <a:p>
            <a:r>
              <a:rPr lang="tr-TR" dirty="0"/>
              <a:t>Neler Yapabilirsiniz?</a:t>
            </a:r>
          </a:p>
        </p:txBody>
      </p:sp>
      <p:sp>
        <p:nvSpPr>
          <p:cNvPr id="29699" name="Content Placeholder 2"/>
          <p:cNvSpPr>
            <a:spLocks noGrp="1"/>
          </p:cNvSpPr>
          <p:nvPr>
            <p:ph idx="4294967295"/>
          </p:nvPr>
        </p:nvSpPr>
        <p:spPr>
          <a:xfrm>
            <a:off x="0" y="2205038"/>
            <a:ext cx="8229600" cy="4119562"/>
          </a:xfrm>
        </p:spPr>
        <p:txBody>
          <a:bodyPr/>
          <a:lstStyle/>
          <a:p>
            <a:r>
              <a:rPr lang="tr-TR" dirty="0"/>
              <a:t> Çocuğun bakımından sorumlu olan kimselere; </a:t>
            </a:r>
            <a:r>
              <a:rPr lang="tr-TR" b="1" i="1" u="sng" dirty="0">
                <a:solidFill>
                  <a:srgbClr val="FF0000"/>
                </a:solidFill>
                <a:effectLst>
                  <a:outerShdw blurRad="38100" dist="38100" dir="2700000" algn="tl">
                    <a:srgbClr val="000000">
                      <a:alpha val="43137"/>
                    </a:srgbClr>
                  </a:outerShdw>
                </a:effectLst>
              </a:rPr>
              <a:t>anne baba eğitimi, aile rehberliği ve danışmanlığı</a:t>
            </a:r>
            <a:r>
              <a:rPr lang="tr-TR" dirty="0"/>
              <a:t> gibi konularda danışmanlık hizmetleri sunulur. </a:t>
            </a:r>
          </a:p>
          <a:p>
            <a:r>
              <a:rPr lang="tr-TR" dirty="0"/>
              <a:t> </a:t>
            </a:r>
            <a:r>
              <a:rPr lang="tr-TR" b="1" i="1" u="sng" dirty="0">
                <a:solidFill>
                  <a:srgbClr val="FF0000"/>
                </a:solidFill>
                <a:effectLst>
                  <a:outerShdw blurRad="38100" dist="38100" dir="2700000" algn="tl">
                    <a:srgbClr val="000000">
                      <a:alpha val="43137"/>
                    </a:srgbClr>
                  </a:outerShdw>
                </a:effectLst>
              </a:rPr>
              <a:t>Davranış değişikliği için </a:t>
            </a:r>
            <a:r>
              <a:rPr lang="tr-TR" dirty="0"/>
              <a:t>bu anne ve babalar aile eğitimi programlarına yönlendirilebilir. </a:t>
            </a:r>
          </a:p>
          <a:p>
            <a:pPr>
              <a:buFont typeface="Wingdings" pitchFamily="2" charset="2"/>
              <a:buNone/>
            </a:pPr>
            <a:r>
              <a:rPr lang="tr-TR" b="1" dirty="0"/>
              <a:t> </a:t>
            </a:r>
            <a:endParaRPr lang="tr-TR" dirty="0"/>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1000"/>
                                        <p:tgtEl>
                                          <p:spTgt spid="29699">
                                            <p:txEl>
                                              <p:pRg st="0" end="0"/>
                                            </p:txEl>
                                          </p:spTgt>
                                        </p:tgtEl>
                                      </p:cBhvr>
                                    </p:animEffect>
                                    <p:anim calcmode="lin" valueType="num">
                                      <p:cBhvr>
                                        <p:cTn id="13"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9699">
                                            <p:txEl>
                                              <p:pRg st="1" end="1"/>
                                            </p:txEl>
                                          </p:spTgt>
                                        </p:tgtEl>
                                        <p:attrNameLst>
                                          <p:attrName>style.visibility</p:attrName>
                                        </p:attrNameLst>
                                      </p:cBhvr>
                                      <p:to>
                                        <p:strVal val="visible"/>
                                      </p:to>
                                    </p:set>
                                    <p:animEffect transition="in" filter="fade">
                                      <p:cBhvr>
                                        <p:cTn id="19" dur="1000"/>
                                        <p:tgtEl>
                                          <p:spTgt spid="29699">
                                            <p:txEl>
                                              <p:pRg st="1" end="1"/>
                                            </p:txEl>
                                          </p:spTgt>
                                        </p:tgtEl>
                                      </p:cBhvr>
                                    </p:animEffect>
                                    <p:anim calcmode="lin" valueType="num">
                                      <p:cBhvr>
                                        <p:cTn id="20"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9699">
                                            <p:txEl>
                                              <p:pRg st="2" end="2"/>
                                            </p:txEl>
                                          </p:spTgt>
                                        </p:tgtEl>
                                        <p:attrNameLst>
                                          <p:attrName>style.visibility</p:attrName>
                                        </p:attrNameLst>
                                      </p:cBhvr>
                                      <p:to>
                                        <p:strVal val="visible"/>
                                      </p:to>
                                    </p:set>
                                    <p:animEffect transition="in" filter="fade">
                                      <p:cBhvr>
                                        <p:cTn id="26" dur="1000"/>
                                        <p:tgtEl>
                                          <p:spTgt spid="29699">
                                            <p:txEl>
                                              <p:pRg st="2" end="2"/>
                                            </p:txEl>
                                          </p:spTgt>
                                        </p:tgtEl>
                                      </p:cBhvr>
                                    </p:animEffect>
                                    <p:anim calcmode="lin" valueType="num">
                                      <p:cBhvr>
                                        <p:cTn id="27"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69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1146175"/>
            <a:ext cx="8229600" cy="1143000"/>
          </a:xfrm>
        </p:spPr>
        <p:txBody>
          <a:bodyPr/>
          <a:lstStyle/>
          <a:p>
            <a:r>
              <a:rPr lang="tr-TR" dirty="0"/>
              <a:t>Nasıl Yapacaksınız? </a:t>
            </a:r>
          </a:p>
        </p:txBody>
      </p:sp>
      <p:sp>
        <p:nvSpPr>
          <p:cNvPr id="32771" name="Content Placeholder 2"/>
          <p:cNvSpPr>
            <a:spLocks noGrp="1"/>
          </p:cNvSpPr>
          <p:nvPr>
            <p:ph idx="4294967295"/>
          </p:nvPr>
        </p:nvSpPr>
        <p:spPr>
          <a:xfrm>
            <a:off x="914400" y="2133600"/>
            <a:ext cx="8229600" cy="4389438"/>
          </a:xfrm>
        </p:spPr>
        <p:txBody>
          <a:bodyPr/>
          <a:lstStyle/>
          <a:p>
            <a:r>
              <a:rPr lang="tr-TR" dirty="0"/>
              <a:t>Ailenin katılımı sağlanarak</a:t>
            </a:r>
          </a:p>
          <a:p>
            <a:r>
              <a:rPr lang="tr-TR" dirty="0"/>
              <a:t>Denetim görevlisi ile işbirliği içinde </a:t>
            </a:r>
          </a:p>
          <a:p>
            <a:r>
              <a:rPr lang="tr-TR" dirty="0"/>
              <a:t>Uygulama planına uygun olarak yerine getirilmelidir</a:t>
            </a:r>
          </a:p>
          <a:p>
            <a:r>
              <a:rPr lang="tr-TR" dirty="0"/>
              <a:t>Haftalık / 15 günlük periyotlarla en az 8 seans  danışmanlık yapılmalıdır.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1000"/>
                                        <p:tgtEl>
                                          <p:spTgt spid="32771">
                                            <p:txEl>
                                              <p:pRg st="0" end="0"/>
                                            </p:txEl>
                                          </p:spTgt>
                                        </p:tgtEl>
                                      </p:cBhvr>
                                    </p:animEffect>
                                    <p:anim calcmode="lin" valueType="num">
                                      <p:cBhvr>
                                        <p:cTn id="13"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771">
                                            <p:txEl>
                                              <p:pRg st="1" end="1"/>
                                            </p:txEl>
                                          </p:spTgt>
                                        </p:tgtEl>
                                        <p:attrNameLst>
                                          <p:attrName>style.visibility</p:attrName>
                                        </p:attrNameLst>
                                      </p:cBhvr>
                                      <p:to>
                                        <p:strVal val="visible"/>
                                      </p:to>
                                    </p:set>
                                    <p:animEffect transition="in" filter="fade">
                                      <p:cBhvr>
                                        <p:cTn id="19" dur="1000"/>
                                        <p:tgtEl>
                                          <p:spTgt spid="32771">
                                            <p:txEl>
                                              <p:pRg st="1" end="1"/>
                                            </p:txEl>
                                          </p:spTgt>
                                        </p:tgtEl>
                                      </p:cBhvr>
                                    </p:animEffect>
                                    <p:anim calcmode="lin" valueType="num">
                                      <p:cBhvr>
                                        <p:cTn id="20"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2771">
                                            <p:txEl>
                                              <p:pRg st="2" end="2"/>
                                            </p:txEl>
                                          </p:spTgt>
                                        </p:tgtEl>
                                        <p:attrNameLst>
                                          <p:attrName>style.visibility</p:attrName>
                                        </p:attrNameLst>
                                      </p:cBhvr>
                                      <p:to>
                                        <p:strVal val="visible"/>
                                      </p:to>
                                    </p:set>
                                    <p:animEffect transition="in" filter="fade">
                                      <p:cBhvr>
                                        <p:cTn id="26" dur="1000"/>
                                        <p:tgtEl>
                                          <p:spTgt spid="32771">
                                            <p:txEl>
                                              <p:pRg st="2" end="2"/>
                                            </p:txEl>
                                          </p:spTgt>
                                        </p:tgtEl>
                                      </p:cBhvr>
                                    </p:animEffect>
                                    <p:anim calcmode="lin" valueType="num">
                                      <p:cBhvr>
                                        <p:cTn id="27"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2771">
                                            <p:txEl>
                                              <p:pRg st="3" end="3"/>
                                            </p:txEl>
                                          </p:spTgt>
                                        </p:tgtEl>
                                        <p:attrNameLst>
                                          <p:attrName>style.visibility</p:attrName>
                                        </p:attrNameLst>
                                      </p:cBhvr>
                                      <p:to>
                                        <p:strVal val="visible"/>
                                      </p:to>
                                    </p:set>
                                    <p:animEffect transition="in" filter="fade">
                                      <p:cBhvr>
                                        <p:cTn id="33" dur="1000"/>
                                        <p:tgtEl>
                                          <p:spTgt spid="32771">
                                            <p:txEl>
                                              <p:pRg st="3" end="3"/>
                                            </p:txEl>
                                          </p:spTgt>
                                        </p:tgtEl>
                                      </p:cBhvr>
                                    </p:animEffect>
                                    <p:anim calcmode="lin" valueType="num">
                                      <p:cBhvr>
                                        <p:cTn id="34"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27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1146175"/>
            <a:ext cx="8229600" cy="1143000"/>
          </a:xfrm>
        </p:spPr>
        <p:txBody>
          <a:bodyPr>
            <a:normAutofit/>
          </a:bodyPr>
          <a:lstStyle/>
          <a:p>
            <a:r>
              <a:rPr lang="tr-TR" sz="4500" dirty="0"/>
              <a:t>Kararın yerine Getirilmesi</a:t>
            </a:r>
          </a:p>
        </p:txBody>
      </p:sp>
      <p:sp>
        <p:nvSpPr>
          <p:cNvPr id="47107" name="Content Placeholder 2"/>
          <p:cNvSpPr>
            <a:spLocks noGrp="1"/>
          </p:cNvSpPr>
          <p:nvPr>
            <p:ph idx="4294967295"/>
          </p:nvPr>
        </p:nvSpPr>
        <p:spPr>
          <a:xfrm>
            <a:off x="914400" y="2133600"/>
            <a:ext cx="8229600" cy="4389438"/>
          </a:xfrm>
        </p:spPr>
        <p:txBody>
          <a:bodyPr/>
          <a:lstStyle/>
          <a:p>
            <a:r>
              <a:rPr lang="tr-TR" dirty="0"/>
              <a:t>Çocuk/ aile/ bakmakla yükümlü kişi ve dosya ile ilgili </a:t>
            </a:r>
            <a:r>
              <a:rPr lang="tr-TR" b="1" i="1" u="sng" dirty="0">
                <a:solidFill>
                  <a:srgbClr val="FF0000"/>
                </a:solidFill>
              </a:rPr>
              <a:t>bilgiler toplanır.  </a:t>
            </a:r>
          </a:p>
          <a:p>
            <a:r>
              <a:rPr lang="tr-TR" dirty="0"/>
              <a:t>Çocuk, aile, bakmakla yükümlü kişi veya kişiler ile </a:t>
            </a:r>
            <a:r>
              <a:rPr lang="tr-TR" b="1" i="1" u="sng" dirty="0">
                <a:solidFill>
                  <a:srgbClr val="FF0000"/>
                </a:solidFill>
              </a:rPr>
              <a:t>tanışılır.</a:t>
            </a:r>
          </a:p>
          <a:p>
            <a:r>
              <a:rPr lang="tr-TR" dirty="0"/>
              <a:t>Danışman, </a:t>
            </a:r>
            <a:r>
              <a:rPr lang="tr-TR" b="1" i="1" u="sng" dirty="0">
                <a:solidFill>
                  <a:srgbClr val="FF0000"/>
                </a:solidFill>
              </a:rPr>
              <a:t>görev ve sorumlulukları hakkında </a:t>
            </a:r>
            <a:r>
              <a:rPr lang="tr-TR" dirty="0"/>
              <a:t>çocuğu, aileyi, bakmakla yükümlü kişi veya kişileri </a:t>
            </a:r>
            <a:r>
              <a:rPr lang="tr-TR" b="1" i="1" u="sng" dirty="0">
                <a:solidFill>
                  <a:srgbClr val="FF0000"/>
                </a:solidFill>
                <a:effectLst>
                  <a:outerShdw blurRad="38100" dist="38100" dir="2700000" algn="tl">
                    <a:srgbClr val="000000">
                      <a:alpha val="43137"/>
                    </a:srgbClr>
                  </a:outerShdw>
                </a:effectLst>
              </a:rPr>
              <a:t>bilgilendirir.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fade">
                                      <p:cBhvr>
                                        <p:cTn id="12" dur="1000"/>
                                        <p:tgtEl>
                                          <p:spTgt spid="47107">
                                            <p:txEl>
                                              <p:pRg st="0" end="0"/>
                                            </p:txEl>
                                          </p:spTgt>
                                        </p:tgtEl>
                                      </p:cBhvr>
                                    </p:animEffect>
                                    <p:anim calcmode="lin" valueType="num">
                                      <p:cBhvr>
                                        <p:cTn id="13"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71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7107">
                                            <p:txEl>
                                              <p:pRg st="1" end="1"/>
                                            </p:txEl>
                                          </p:spTgt>
                                        </p:tgtEl>
                                        <p:attrNameLst>
                                          <p:attrName>style.visibility</p:attrName>
                                        </p:attrNameLst>
                                      </p:cBhvr>
                                      <p:to>
                                        <p:strVal val="visible"/>
                                      </p:to>
                                    </p:set>
                                    <p:animEffect transition="in" filter="fade">
                                      <p:cBhvr>
                                        <p:cTn id="19" dur="1000"/>
                                        <p:tgtEl>
                                          <p:spTgt spid="47107">
                                            <p:txEl>
                                              <p:pRg st="1" end="1"/>
                                            </p:txEl>
                                          </p:spTgt>
                                        </p:tgtEl>
                                      </p:cBhvr>
                                    </p:animEffect>
                                    <p:anim calcmode="lin" valueType="num">
                                      <p:cBhvr>
                                        <p:cTn id="20" dur="1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71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7107">
                                            <p:txEl>
                                              <p:pRg st="2" end="2"/>
                                            </p:txEl>
                                          </p:spTgt>
                                        </p:tgtEl>
                                        <p:attrNameLst>
                                          <p:attrName>style.visibility</p:attrName>
                                        </p:attrNameLst>
                                      </p:cBhvr>
                                      <p:to>
                                        <p:strVal val="visible"/>
                                      </p:to>
                                    </p:set>
                                    <p:animEffect transition="in" filter="fade">
                                      <p:cBhvr>
                                        <p:cTn id="26" dur="1000"/>
                                        <p:tgtEl>
                                          <p:spTgt spid="47107">
                                            <p:txEl>
                                              <p:pRg st="2" end="2"/>
                                            </p:txEl>
                                          </p:spTgt>
                                        </p:tgtEl>
                                      </p:cBhvr>
                                    </p:animEffect>
                                    <p:anim calcmode="lin" valueType="num">
                                      <p:cBhvr>
                                        <p:cTn id="27" dur="1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71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4710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0" y="1146175"/>
            <a:ext cx="8229600" cy="1143000"/>
          </a:xfrm>
        </p:spPr>
        <p:txBody>
          <a:bodyPr/>
          <a:lstStyle/>
          <a:p>
            <a:r>
              <a:rPr lang="tr-TR" dirty="0"/>
              <a:t>Kararın Yerine Getirilmesi </a:t>
            </a:r>
          </a:p>
        </p:txBody>
      </p:sp>
      <p:sp>
        <p:nvSpPr>
          <p:cNvPr id="35843" name="Content Placeholder 2"/>
          <p:cNvSpPr>
            <a:spLocks noGrp="1"/>
          </p:cNvSpPr>
          <p:nvPr>
            <p:ph idx="4294967295"/>
          </p:nvPr>
        </p:nvSpPr>
        <p:spPr>
          <a:xfrm>
            <a:off x="0" y="1928813"/>
            <a:ext cx="8258175" cy="4202112"/>
          </a:xfrm>
        </p:spPr>
        <p:txBody>
          <a:bodyPr/>
          <a:lstStyle/>
          <a:p>
            <a:r>
              <a:rPr lang="tr-TR" dirty="0"/>
              <a:t>Uygulama  planı hazırlanır </a:t>
            </a:r>
          </a:p>
          <a:p>
            <a:r>
              <a:rPr lang="tr-TR" dirty="0"/>
              <a:t>Ailenin sürece dahil edilmesi sağlanır </a:t>
            </a:r>
          </a:p>
          <a:p>
            <a:r>
              <a:rPr lang="tr-TR" dirty="0"/>
              <a:t>Çocukla haftada en az  bir kez aileyle  iki haftada bir kez görüşme planlanır.</a:t>
            </a:r>
          </a:p>
          <a:p>
            <a:r>
              <a:rPr lang="tr-TR" dirty="0"/>
              <a:t>Gerektiğinde öğretmen ve ilgili kişilerle görüşme planlanır.</a:t>
            </a:r>
          </a:p>
          <a:p>
            <a:r>
              <a:rPr lang="tr-TR" dirty="0"/>
              <a:t>Üçer aylık periyotlarla sürecin değerlendirilmesine ya da tedbirin değiştirilmesine ilişkin rapor  hazırlanarak mahkemeye ulaştırılır.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fade">
                                      <p:cBhvr>
                                        <p:cTn id="12" dur="1000"/>
                                        <p:tgtEl>
                                          <p:spTgt spid="35843">
                                            <p:txEl>
                                              <p:pRg st="0" end="0"/>
                                            </p:txEl>
                                          </p:spTgt>
                                        </p:tgtEl>
                                      </p:cBhvr>
                                    </p:animEffect>
                                    <p:anim calcmode="lin" valueType="num">
                                      <p:cBhvr>
                                        <p:cTn id="13"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Effect transition="in" filter="fade">
                                      <p:cBhvr>
                                        <p:cTn id="19" dur="1000"/>
                                        <p:tgtEl>
                                          <p:spTgt spid="35843">
                                            <p:txEl>
                                              <p:pRg st="1" end="1"/>
                                            </p:txEl>
                                          </p:spTgt>
                                        </p:tgtEl>
                                      </p:cBhvr>
                                    </p:animEffect>
                                    <p:anim calcmode="lin" valueType="num">
                                      <p:cBhvr>
                                        <p:cTn id="20"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58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5843">
                                            <p:txEl>
                                              <p:pRg st="2" end="2"/>
                                            </p:txEl>
                                          </p:spTgt>
                                        </p:tgtEl>
                                        <p:attrNameLst>
                                          <p:attrName>style.visibility</p:attrName>
                                        </p:attrNameLst>
                                      </p:cBhvr>
                                      <p:to>
                                        <p:strVal val="visible"/>
                                      </p:to>
                                    </p:set>
                                    <p:animEffect transition="in" filter="fade">
                                      <p:cBhvr>
                                        <p:cTn id="26" dur="1000"/>
                                        <p:tgtEl>
                                          <p:spTgt spid="35843">
                                            <p:txEl>
                                              <p:pRg st="2" end="2"/>
                                            </p:txEl>
                                          </p:spTgt>
                                        </p:tgtEl>
                                      </p:cBhvr>
                                    </p:animEffect>
                                    <p:anim calcmode="lin" valueType="num">
                                      <p:cBhvr>
                                        <p:cTn id="27"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5843">
                                            <p:txEl>
                                              <p:pRg st="3" end="3"/>
                                            </p:txEl>
                                          </p:spTgt>
                                        </p:tgtEl>
                                        <p:attrNameLst>
                                          <p:attrName>style.visibility</p:attrName>
                                        </p:attrNameLst>
                                      </p:cBhvr>
                                      <p:to>
                                        <p:strVal val="visible"/>
                                      </p:to>
                                    </p:set>
                                    <p:animEffect transition="in" filter="fade">
                                      <p:cBhvr>
                                        <p:cTn id="33" dur="1000"/>
                                        <p:tgtEl>
                                          <p:spTgt spid="35843">
                                            <p:txEl>
                                              <p:pRg st="3" end="3"/>
                                            </p:txEl>
                                          </p:spTgt>
                                        </p:tgtEl>
                                      </p:cBhvr>
                                    </p:animEffect>
                                    <p:anim calcmode="lin" valueType="num">
                                      <p:cBhvr>
                                        <p:cTn id="34" dur="10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58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5843">
                                            <p:txEl>
                                              <p:pRg st="4" end="4"/>
                                            </p:txEl>
                                          </p:spTgt>
                                        </p:tgtEl>
                                        <p:attrNameLst>
                                          <p:attrName>style.visibility</p:attrName>
                                        </p:attrNameLst>
                                      </p:cBhvr>
                                      <p:to>
                                        <p:strVal val="visible"/>
                                      </p:to>
                                    </p:set>
                                    <p:animEffect transition="in" filter="fade">
                                      <p:cBhvr>
                                        <p:cTn id="40" dur="1000"/>
                                        <p:tgtEl>
                                          <p:spTgt spid="35843">
                                            <p:txEl>
                                              <p:pRg st="4" end="4"/>
                                            </p:txEl>
                                          </p:spTgt>
                                        </p:tgtEl>
                                      </p:cBhvr>
                                    </p:animEffect>
                                    <p:anim calcmode="lin" valueType="num">
                                      <p:cBhvr>
                                        <p:cTn id="41" dur="10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58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0" y="1146175"/>
            <a:ext cx="8229600" cy="1143000"/>
          </a:xfrm>
        </p:spPr>
        <p:txBody>
          <a:bodyPr/>
          <a:lstStyle/>
          <a:p>
            <a:r>
              <a:rPr lang="tr-TR" dirty="0"/>
              <a:t>Nasıl Yapacaksınız ? </a:t>
            </a:r>
          </a:p>
        </p:txBody>
      </p:sp>
      <p:sp>
        <p:nvSpPr>
          <p:cNvPr id="48131" name="Content Placeholder 2"/>
          <p:cNvSpPr>
            <a:spLocks noGrp="1"/>
          </p:cNvSpPr>
          <p:nvPr>
            <p:ph idx="4294967295"/>
          </p:nvPr>
        </p:nvSpPr>
        <p:spPr>
          <a:xfrm>
            <a:off x="0" y="2376488"/>
            <a:ext cx="8229600" cy="4389437"/>
          </a:xfrm>
        </p:spPr>
        <p:txBody>
          <a:bodyPr/>
          <a:lstStyle/>
          <a:p>
            <a:r>
              <a:rPr lang="tr-TR" b="1" i="1" u="sng" dirty="0">
                <a:solidFill>
                  <a:srgbClr val="FF0000"/>
                </a:solidFill>
                <a:effectLst>
                  <a:outerShdw blurRad="38100" dist="38100" dir="2700000" algn="tl">
                    <a:srgbClr val="000000">
                      <a:alpha val="43137"/>
                    </a:srgbClr>
                  </a:outerShdw>
                </a:effectLst>
              </a:rPr>
              <a:t>Sorunun tarafları olabilecek </a:t>
            </a:r>
            <a:r>
              <a:rPr lang="tr-TR" dirty="0"/>
              <a:t>aile, öğretmen, idareci ve bunun gibi </a:t>
            </a:r>
            <a:r>
              <a:rPr lang="tr-TR" b="1" i="1" u="sng" dirty="0">
                <a:solidFill>
                  <a:srgbClr val="FF0000"/>
                </a:solidFill>
                <a:effectLst>
                  <a:outerShdw blurRad="38100" dist="38100" dir="2700000" algn="tl">
                    <a:srgbClr val="000000">
                      <a:alpha val="43137"/>
                    </a:srgbClr>
                  </a:outerShdw>
                </a:effectLst>
              </a:rPr>
              <a:t>kimselerle</a:t>
            </a:r>
            <a:r>
              <a:rPr lang="tr-TR" dirty="0"/>
              <a:t> görüşülerek problemin </a:t>
            </a:r>
            <a:r>
              <a:rPr lang="tr-TR" b="1" i="1" u="sng" dirty="0">
                <a:solidFill>
                  <a:srgbClr val="FF0000"/>
                </a:solidFill>
                <a:effectLst>
                  <a:outerShdw blurRad="38100" dist="38100" dir="2700000" algn="tl">
                    <a:srgbClr val="000000">
                      <a:alpha val="43137"/>
                    </a:srgbClr>
                  </a:outerShdw>
                </a:effectLst>
              </a:rPr>
              <a:t>sınırları belirlenir.</a:t>
            </a:r>
          </a:p>
          <a:p>
            <a:r>
              <a:rPr lang="tr-TR" b="1" i="1" u="sng" dirty="0">
                <a:solidFill>
                  <a:srgbClr val="FF0000"/>
                </a:solidFill>
                <a:effectLst>
                  <a:outerShdw blurRad="38100" dist="38100" dir="2700000" algn="tl">
                    <a:srgbClr val="000000">
                      <a:alpha val="43137"/>
                    </a:srgbClr>
                  </a:outerShdw>
                </a:effectLst>
              </a:rPr>
              <a:t>Çocuğa ve aileye </a:t>
            </a:r>
            <a:r>
              <a:rPr lang="tr-TR" dirty="0"/>
              <a:t>mahkeme kararı ve yükümlülüklerinin tanıtımı, uymama halinde ve devamının kesilmesinde sonuçları ile aileye çocuğuyla ilgili </a:t>
            </a:r>
            <a:r>
              <a:rPr lang="tr-TR" b="1" i="1" u="sng" dirty="0">
                <a:solidFill>
                  <a:srgbClr val="FF0000"/>
                </a:solidFill>
                <a:effectLst>
                  <a:outerShdw blurRad="38100" dist="38100" dir="2700000" algn="tl">
                    <a:srgbClr val="000000">
                      <a:alpha val="43137"/>
                    </a:srgbClr>
                  </a:outerShdw>
                </a:effectLst>
              </a:rPr>
              <a:t>sorumlulukları anlatılır. </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1000"/>
                                        <p:tgtEl>
                                          <p:spTgt spid="48131">
                                            <p:txEl>
                                              <p:pRg st="0" end="0"/>
                                            </p:txEl>
                                          </p:spTgt>
                                        </p:tgtEl>
                                      </p:cBhvr>
                                    </p:animEffect>
                                    <p:anim calcmode="lin" valueType="num">
                                      <p:cBhvr>
                                        <p:cTn id="8" dur="1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1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131">
                                            <p:txEl>
                                              <p:pRg st="1" end="1"/>
                                            </p:txEl>
                                          </p:spTgt>
                                        </p:tgtEl>
                                        <p:attrNameLst>
                                          <p:attrName>style.visibility</p:attrName>
                                        </p:attrNameLst>
                                      </p:cBhvr>
                                      <p:to>
                                        <p:strVal val="visible"/>
                                      </p:to>
                                    </p:set>
                                    <p:animEffect transition="in" filter="fade">
                                      <p:cBhvr>
                                        <p:cTn id="14" dur="1000"/>
                                        <p:tgtEl>
                                          <p:spTgt spid="48131">
                                            <p:txEl>
                                              <p:pRg st="1" end="1"/>
                                            </p:txEl>
                                          </p:spTgt>
                                        </p:tgtEl>
                                      </p:cBhvr>
                                    </p:animEffect>
                                    <p:anim calcmode="lin" valueType="num">
                                      <p:cBhvr>
                                        <p:cTn id="15" dur="10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813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052513"/>
            <a:ext cx="8229600" cy="1143000"/>
          </a:xfrm>
        </p:spPr>
        <p:txBody>
          <a:bodyPr>
            <a:normAutofit/>
          </a:bodyPr>
          <a:lstStyle/>
          <a:p>
            <a:pPr fontAlgn="auto">
              <a:spcAft>
                <a:spcPts val="0"/>
              </a:spcAft>
              <a:defRPr/>
            </a:pPr>
            <a:r>
              <a:rPr lang="tr-TR" dirty="0"/>
              <a:t>Çocuk hakkında bilgiyi nereden toplarsınız ?</a:t>
            </a:r>
          </a:p>
        </p:txBody>
      </p:sp>
      <p:sp>
        <p:nvSpPr>
          <p:cNvPr id="3" name="Content Placeholder 2"/>
          <p:cNvSpPr>
            <a:spLocks noGrp="1"/>
          </p:cNvSpPr>
          <p:nvPr>
            <p:ph idx="4294967295"/>
          </p:nvPr>
        </p:nvSpPr>
        <p:spPr>
          <a:xfrm>
            <a:off x="0" y="2636838"/>
            <a:ext cx="8229600" cy="3687762"/>
          </a:xfrm>
        </p:spPr>
        <p:txBody>
          <a:bodyPr/>
          <a:lstStyle/>
          <a:p>
            <a:r>
              <a:rPr lang="tr-TR" dirty="0"/>
              <a:t>Çocuk Koruma Kanununun Uygulanmasına İlişkin Usul ve Esaslar Hakkında Yönetmeliğin 22 </a:t>
            </a:r>
            <a:r>
              <a:rPr lang="tr-TR" dirty="0" err="1"/>
              <a:t>nci</a:t>
            </a:r>
            <a:r>
              <a:rPr lang="tr-TR" dirty="0"/>
              <a:t> maddesinde belirtilen bilgi edinme ilkelerine uymak şartıyla </a:t>
            </a:r>
            <a:r>
              <a:rPr lang="tr-TR" b="1" i="1" u="sng" dirty="0">
                <a:solidFill>
                  <a:srgbClr val="FF0000"/>
                </a:solidFill>
                <a:effectLst>
                  <a:outerShdw blurRad="38100" dist="38100" dir="2700000" algn="tl">
                    <a:srgbClr val="000000">
                      <a:alpha val="43137"/>
                    </a:srgbClr>
                  </a:outerShdw>
                </a:effectLst>
              </a:rPr>
              <a:t>sosyal inceleme raporundan </a:t>
            </a:r>
            <a:r>
              <a:rPr lang="tr-TR" dirty="0"/>
              <a:t>yararlanır.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914400" y="908050"/>
            <a:ext cx="8229600" cy="865188"/>
          </a:xfrm>
        </p:spPr>
        <p:txBody>
          <a:bodyPr>
            <a:normAutofit/>
          </a:bodyPr>
          <a:lstStyle/>
          <a:p>
            <a:pPr fontAlgn="auto">
              <a:spcAft>
                <a:spcPts val="0"/>
              </a:spcAft>
              <a:defRPr/>
            </a:pPr>
            <a:r>
              <a:rPr lang="tr-TR" dirty="0"/>
              <a:t>Danışmanın Sorumlulukları Nelerdir? </a:t>
            </a:r>
          </a:p>
        </p:txBody>
      </p:sp>
      <p:sp>
        <p:nvSpPr>
          <p:cNvPr id="47107" name="Content Placeholder 2"/>
          <p:cNvSpPr>
            <a:spLocks noGrp="1"/>
          </p:cNvSpPr>
          <p:nvPr>
            <p:ph idx="4294967295"/>
          </p:nvPr>
        </p:nvSpPr>
        <p:spPr>
          <a:xfrm>
            <a:off x="0" y="1916113"/>
            <a:ext cx="8229600" cy="4214812"/>
          </a:xfrm>
        </p:spPr>
        <p:txBody>
          <a:bodyPr>
            <a:normAutofit fontScale="92500" lnSpcReduction="10000"/>
          </a:bodyPr>
          <a:lstStyle/>
          <a:p>
            <a:pPr marL="274320" indent="-274320" fontAlgn="auto">
              <a:spcAft>
                <a:spcPts val="0"/>
              </a:spcAft>
              <a:buClr>
                <a:schemeClr val="accent3"/>
              </a:buClr>
              <a:buFont typeface="Wingdings 2"/>
              <a:buChar char=""/>
              <a:defRPr/>
            </a:pPr>
            <a:r>
              <a:rPr lang="tr-TR" dirty="0"/>
              <a:t>GİZLİLİK </a:t>
            </a:r>
          </a:p>
          <a:p>
            <a:pPr marL="274320" indent="-274320" fontAlgn="auto">
              <a:spcAft>
                <a:spcPts val="0"/>
              </a:spcAft>
              <a:buClr>
                <a:schemeClr val="accent3"/>
              </a:buClr>
              <a:buFont typeface="Wingdings 2"/>
              <a:buChar char=""/>
              <a:defRPr/>
            </a:pPr>
            <a:r>
              <a:rPr lang="tr-TR" dirty="0"/>
              <a:t>Pekin Kurallarının 8. Maddesinde ; çocuk ve gençlerin </a:t>
            </a:r>
            <a:r>
              <a:rPr lang="tr-TR" b="1" i="1" u="sng" dirty="0">
                <a:solidFill>
                  <a:srgbClr val="FF0000"/>
                </a:solidFill>
                <a:effectLst>
                  <a:outerShdw blurRad="38100" dist="38100" dir="2700000" algn="tl">
                    <a:srgbClr val="000000">
                      <a:alpha val="43137"/>
                    </a:srgbClr>
                  </a:outerShdw>
                </a:effectLst>
              </a:rPr>
              <a:t>suçlu ya da kabahatli olarak  tanıtılmasının  </a:t>
            </a:r>
            <a:r>
              <a:rPr lang="tr-TR" dirty="0"/>
              <a:t>zararlı etkilere yol açtığı, bu nedenle </a:t>
            </a:r>
            <a:r>
              <a:rPr lang="tr-TR" b="1" i="1" u="sng" dirty="0">
                <a:solidFill>
                  <a:srgbClr val="FF0000"/>
                </a:solidFill>
                <a:effectLst>
                  <a:outerShdw blurRad="38100" dist="38100" dir="2700000" algn="tl">
                    <a:srgbClr val="000000">
                      <a:alpha val="43137"/>
                    </a:srgbClr>
                  </a:outerShdw>
                </a:effectLst>
              </a:rPr>
              <a:t>her aşamada gizliliğe </a:t>
            </a:r>
            <a:r>
              <a:rPr lang="tr-TR" dirty="0"/>
              <a:t>azami özen gösterilmesi gerektiği düzenlenmiştir.</a:t>
            </a:r>
          </a:p>
          <a:p>
            <a:pPr marL="274320" indent="-274320" fontAlgn="auto">
              <a:spcAft>
                <a:spcPts val="0"/>
              </a:spcAft>
              <a:buClr>
                <a:schemeClr val="accent3"/>
              </a:buClr>
              <a:buFont typeface="Wingdings 2"/>
              <a:buChar char=""/>
              <a:defRPr/>
            </a:pPr>
            <a:r>
              <a:rPr lang="tr-TR" dirty="0"/>
              <a:t>Çocuklara ilişkin koruyucu ve destekleyici tedbir kararlarının alınması ile uygulanmasına ilişkin tüm süreçlerde çocuğun avukatı hariç olmak üzere çocuğun kimliği, adresi, fotoğrafları, yaşadığı travmalar gibi çocuğa ve yakınlarına ait </a:t>
            </a:r>
            <a:r>
              <a:rPr lang="tr-TR" b="1" i="1" u="sng" dirty="0">
                <a:solidFill>
                  <a:srgbClr val="FF0000"/>
                </a:solidFill>
                <a:effectLst>
                  <a:outerShdw blurRad="38100" dist="38100" dir="2700000" algn="tl">
                    <a:srgbClr val="000000">
                      <a:alpha val="43137"/>
                    </a:srgbClr>
                  </a:outerShdw>
                </a:effectLst>
              </a:rPr>
              <a:t>her türlü bilgi ve bu bilgilerin yer aldığı rapor ve belgeler ile kayıtlar gizli tutulur. Yazışmalar gizlilik ilkesine uygun bir şekilde gerçekleştirilir.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fade">
                                      <p:cBhvr>
                                        <p:cTn id="12" dur="1000"/>
                                        <p:tgtEl>
                                          <p:spTgt spid="47107">
                                            <p:txEl>
                                              <p:pRg st="0" end="0"/>
                                            </p:txEl>
                                          </p:spTgt>
                                        </p:tgtEl>
                                      </p:cBhvr>
                                    </p:animEffect>
                                    <p:anim calcmode="lin" valueType="num">
                                      <p:cBhvr>
                                        <p:cTn id="13"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71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7107">
                                            <p:txEl>
                                              <p:pRg st="1" end="1"/>
                                            </p:txEl>
                                          </p:spTgt>
                                        </p:tgtEl>
                                        <p:attrNameLst>
                                          <p:attrName>style.visibility</p:attrName>
                                        </p:attrNameLst>
                                      </p:cBhvr>
                                      <p:to>
                                        <p:strVal val="visible"/>
                                      </p:to>
                                    </p:set>
                                    <p:animEffect transition="in" filter="fade">
                                      <p:cBhvr>
                                        <p:cTn id="19" dur="1000"/>
                                        <p:tgtEl>
                                          <p:spTgt spid="47107">
                                            <p:txEl>
                                              <p:pRg st="1" end="1"/>
                                            </p:txEl>
                                          </p:spTgt>
                                        </p:tgtEl>
                                      </p:cBhvr>
                                    </p:animEffect>
                                    <p:anim calcmode="lin" valueType="num">
                                      <p:cBhvr>
                                        <p:cTn id="20" dur="1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71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7107">
                                            <p:txEl>
                                              <p:pRg st="2" end="2"/>
                                            </p:txEl>
                                          </p:spTgt>
                                        </p:tgtEl>
                                        <p:attrNameLst>
                                          <p:attrName>style.visibility</p:attrName>
                                        </p:attrNameLst>
                                      </p:cBhvr>
                                      <p:to>
                                        <p:strVal val="visible"/>
                                      </p:to>
                                    </p:set>
                                    <p:animEffect transition="in" filter="fade">
                                      <p:cBhvr>
                                        <p:cTn id="26" dur="1000"/>
                                        <p:tgtEl>
                                          <p:spTgt spid="47107">
                                            <p:txEl>
                                              <p:pRg st="2" end="2"/>
                                            </p:txEl>
                                          </p:spTgt>
                                        </p:tgtEl>
                                      </p:cBhvr>
                                    </p:animEffect>
                                    <p:anim calcmode="lin" valueType="num">
                                      <p:cBhvr>
                                        <p:cTn id="27" dur="1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71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4710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1146175"/>
            <a:ext cx="8229600" cy="1143000"/>
          </a:xfrm>
        </p:spPr>
        <p:txBody>
          <a:bodyPr/>
          <a:lstStyle/>
          <a:p>
            <a:r>
              <a:rPr lang="tr-TR" dirty="0"/>
              <a:t>Karara uyulmaması durumunda </a:t>
            </a:r>
          </a:p>
        </p:txBody>
      </p:sp>
      <p:sp>
        <p:nvSpPr>
          <p:cNvPr id="36867" name="Content Placeholder 2"/>
          <p:cNvSpPr>
            <a:spLocks noGrp="1"/>
          </p:cNvSpPr>
          <p:nvPr>
            <p:ph idx="4294967295"/>
          </p:nvPr>
        </p:nvSpPr>
        <p:spPr>
          <a:xfrm>
            <a:off x="0" y="2376488"/>
            <a:ext cx="8229600" cy="4389437"/>
          </a:xfrm>
        </p:spPr>
        <p:txBody>
          <a:bodyPr/>
          <a:lstStyle/>
          <a:p>
            <a:r>
              <a:rPr lang="tr-TR" dirty="0"/>
              <a:t>Kolluktan yardım talep edilir</a:t>
            </a:r>
          </a:p>
          <a:p>
            <a:r>
              <a:rPr lang="tr-TR" dirty="0"/>
              <a:t>Mahkemeden, gerekli önlemlerin alınması talep edilebilir</a:t>
            </a:r>
          </a:p>
          <a:p>
            <a:r>
              <a:rPr lang="tr-TR" dirty="0"/>
              <a:t>Mahkeme aileyi önce davetli, gelmezse kolluk aracılığıyla gelmeye zorlayabilir</a:t>
            </a:r>
          </a:p>
          <a:p>
            <a:r>
              <a:rPr lang="tr-TR" dirty="0"/>
              <a:t>Aile çocuğun gelmesini engeller/  sağlamazsa TCK 232 aile yükümlülüklerinin ihlali kapsamında  dava açılması için Savcılığa ihbar edebilir.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fade">
                                      <p:cBhvr>
                                        <p:cTn id="12" dur="1000"/>
                                        <p:tgtEl>
                                          <p:spTgt spid="36867">
                                            <p:txEl>
                                              <p:pRg st="0" end="0"/>
                                            </p:txEl>
                                          </p:spTgt>
                                        </p:tgtEl>
                                      </p:cBhvr>
                                    </p:animEffect>
                                    <p:anim calcmode="lin" valueType="num">
                                      <p:cBhvr>
                                        <p:cTn id="13" dur="1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6867">
                                            <p:txEl>
                                              <p:pRg st="1" end="1"/>
                                            </p:txEl>
                                          </p:spTgt>
                                        </p:tgtEl>
                                        <p:attrNameLst>
                                          <p:attrName>style.visibility</p:attrName>
                                        </p:attrNameLst>
                                      </p:cBhvr>
                                      <p:to>
                                        <p:strVal val="visible"/>
                                      </p:to>
                                    </p:set>
                                    <p:animEffect transition="in" filter="fade">
                                      <p:cBhvr>
                                        <p:cTn id="19" dur="1000"/>
                                        <p:tgtEl>
                                          <p:spTgt spid="36867">
                                            <p:txEl>
                                              <p:pRg st="1" end="1"/>
                                            </p:txEl>
                                          </p:spTgt>
                                        </p:tgtEl>
                                      </p:cBhvr>
                                    </p:animEffect>
                                    <p:anim calcmode="lin" valueType="num">
                                      <p:cBhvr>
                                        <p:cTn id="20" dur="10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6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6867">
                                            <p:txEl>
                                              <p:pRg st="2" end="2"/>
                                            </p:txEl>
                                          </p:spTgt>
                                        </p:tgtEl>
                                        <p:attrNameLst>
                                          <p:attrName>style.visibility</p:attrName>
                                        </p:attrNameLst>
                                      </p:cBhvr>
                                      <p:to>
                                        <p:strVal val="visible"/>
                                      </p:to>
                                    </p:set>
                                    <p:animEffect transition="in" filter="fade">
                                      <p:cBhvr>
                                        <p:cTn id="26" dur="1000"/>
                                        <p:tgtEl>
                                          <p:spTgt spid="36867">
                                            <p:txEl>
                                              <p:pRg st="2" end="2"/>
                                            </p:txEl>
                                          </p:spTgt>
                                        </p:tgtEl>
                                      </p:cBhvr>
                                    </p:animEffect>
                                    <p:anim calcmode="lin" valueType="num">
                                      <p:cBhvr>
                                        <p:cTn id="27" dur="10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68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6867">
                                            <p:txEl>
                                              <p:pRg st="3" end="3"/>
                                            </p:txEl>
                                          </p:spTgt>
                                        </p:tgtEl>
                                        <p:attrNameLst>
                                          <p:attrName>style.visibility</p:attrName>
                                        </p:attrNameLst>
                                      </p:cBhvr>
                                      <p:to>
                                        <p:strVal val="visible"/>
                                      </p:to>
                                    </p:set>
                                    <p:animEffect transition="in" filter="fade">
                                      <p:cBhvr>
                                        <p:cTn id="33" dur="1000"/>
                                        <p:tgtEl>
                                          <p:spTgt spid="36867">
                                            <p:txEl>
                                              <p:pRg st="3" end="3"/>
                                            </p:txEl>
                                          </p:spTgt>
                                        </p:tgtEl>
                                      </p:cBhvr>
                                    </p:animEffect>
                                    <p:anim calcmode="lin" valueType="num">
                                      <p:cBhvr>
                                        <p:cTn id="34" dur="1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68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990600" y="1371600"/>
            <a:ext cx="8153400" cy="990600"/>
          </a:xfrm>
        </p:spPr>
        <p:txBody>
          <a:bodyPr>
            <a:normAutofit fontScale="90000"/>
          </a:bodyPr>
          <a:lstStyle/>
          <a:p>
            <a:r>
              <a:rPr lang="tr-TR" sz="4500" dirty="0"/>
              <a:t>Çocuk Adalet Sisteminin Gerekliliği</a:t>
            </a:r>
          </a:p>
        </p:txBody>
      </p:sp>
      <p:sp>
        <p:nvSpPr>
          <p:cNvPr id="17411" name="Content Placeholder 2"/>
          <p:cNvSpPr>
            <a:spLocks noGrp="1"/>
          </p:cNvSpPr>
          <p:nvPr>
            <p:ph idx="4294967295"/>
          </p:nvPr>
        </p:nvSpPr>
        <p:spPr>
          <a:xfrm>
            <a:off x="0" y="2060575"/>
            <a:ext cx="8153400" cy="4495800"/>
          </a:xfrm>
        </p:spPr>
        <p:txBody>
          <a:bodyPr/>
          <a:lstStyle/>
          <a:p>
            <a:endParaRPr lang="tr-TR" dirty="0"/>
          </a:p>
          <a:p>
            <a:r>
              <a:rPr lang="tr-TR" dirty="0"/>
              <a:t>Çocukların gelişimsel olarak farklılıkları ve ihtiyaçları </a:t>
            </a:r>
          </a:p>
          <a:p>
            <a:endParaRPr lang="tr-TR" dirty="0"/>
          </a:p>
          <a:p>
            <a:r>
              <a:rPr lang="tr-TR" dirty="0"/>
              <a:t>Yaptırımlarının amacının iyileştirme olması </a:t>
            </a:r>
          </a:p>
          <a:p>
            <a:endParaRPr lang="tr-TR" dirty="0"/>
          </a:p>
          <a:p>
            <a:r>
              <a:rPr lang="tr-TR" dirty="0"/>
              <a:t> Sadece yaptırım belirlenmemesi gereği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1000"/>
                                        <p:tgtEl>
                                          <p:spTgt spid="17411">
                                            <p:txEl>
                                              <p:pRg st="1" end="1"/>
                                            </p:txEl>
                                          </p:spTgt>
                                        </p:tgtEl>
                                      </p:cBhvr>
                                    </p:animEffect>
                                    <p:anim calcmode="lin" valueType="num">
                                      <p:cBhvr>
                                        <p:cTn id="13"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Effect transition="in" filter="fade">
                                      <p:cBhvr>
                                        <p:cTn id="19" dur="1000"/>
                                        <p:tgtEl>
                                          <p:spTgt spid="17411">
                                            <p:txEl>
                                              <p:pRg st="3" end="3"/>
                                            </p:txEl>
                                          </p:spTgt>
                                        </p:tgtEl>
                                      </p:cBhvr>
                                    </p:animEffect>
                                    <p:anim calcmode="lin" valueType="num">
                                      <p:cBhvr>
                                        <p:cTn id="20"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411">
                                            <p:txEl>
                                              <p:pRg st="5" end="5"/>
                                            </p:txEl>
                                          </p:spTgt>
                                        </p:tgtEl>
                                        <p:attrNameLst>
                                          <p:attrName>style.visibility</p:attrName>
                                        </p:attrNameLst>
                                      </p:cBhvr>
                                      <p:to>
                                        <p:strVal val="visible"/>
                                      </p:to>
                                    </p:set>
                                    <p:animEffect transition="in" filter="fade">
                                      <p:cBhvr>
                                        <p:cTn id="26" dur="1000"/>
                                        <p:tgtEl>
                                          <p:spTgt spid="17411">
                                            <p:txEl>
                                              <p:pRg st="5" end="5"/>
                                            </p:txEl>
                                          </p:spTgt>
                                        </p:tgtEl>
                                      </p:cBhvr>
                                    </p:animEffect>
                                    <p:anim calcmode="lin" valueType="num">
                                      <p:cBhvr>
                                        <p:cTn id="27"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74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174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0" y="1146175"/>
            <a:ext cx="8229600" cy="1143000"/>
          </a:xfrm>
        </p:spPr>
        <p:txBody>
          <a:bodyPr/>
          <a:lstStyle/>
          <a:p>
            <a:r>
              <a:rPr lang="tr-TR" dirty="0"/>
              <a:t>Danışmanın Sorumlulukları </a:t>
            </a:r>
          </a:p>
        </p:txBody>
      </p:sp>
      <p:sp>
        <p:nvSpPr>
          <p:cNvPr id="53251" name="Content Placeholder 2"/>
          <p:cNvSpPr>
            <a:spLocks noGrp="1"/>
          </p:cNvSpPr>
          <p:nvPr>
            <p:ph idx="4294967295"/>
          </p:nvPr>
        </p:nvSpPr>
        <p:spPr>
          <a:xfrm>
            <a:off x="914400" y="2349500"/>
            <a:ext cx="8229600" cy="3311525"/>
          </a:xfrm>
        </p:spPr>
        <p:txBody>
          <a:bodyPr/>
          <a:lstStyle/>
          <a:p>
            <a:pPr marL="514350" indent="-514350">
              <a:buFont typeface="Wingdings" pitchFamily="2" charset="2"/>
              <a:buAutoNum type="arabicPeriod"/>
            </a:pPr>
            <a:r>
              <a:rPr lang="tr-TR" dirty="0"/>
              <a:t>Danışmanlık hizmetinin verilmesi </a:t>
            </a:r>
          </a:p>
          <a:p>
            <a:pPr marL="514350" indent="-514350">
              <a:buFont typeface="Wingdings" pitchFamily="2" charset="2"/>
              <a:buAutoNum type="arabicPeriod"/>
            </a:pPr>
            <a:r>
              <a:rPr lang="tr-TR" dirty="0"/>
              <a:t>Mahkemeyi bilgilendirme </a:t>
            </a:r>
          </a:p>
          <a:p>
            <a:pPr marL="514350" indent="-514350">
              <a:buFont typeface="Wingdings" pitchFamily="2" charset="2"/>
              <a:buAutoNum type="arabicPeriod"/>
            </a:pPr>
            <a:r>
              <a:rPr lang="tr-TR" dirty="0"/>
              <a:t>Gizlilik </a:t>
            </a:r>
          </a:p>
          <a:p>
            <a:pPr marL="514350" indent="-514350">
              <a:buFont typeface="Wingdings" pitchFamily="2" charset="2"/>
              <a:buAutoNum type="arabicPeriod"/>
            </a:pPr>
            <a:r>
              <a:rPr lang="tr-TR" dirty="0"/>
              <a:t>Suçu bildirme </a:t>
            </a:r>
          </a:p>
          <a:p>
            <a:pPr marL="514350" indent="-514350">
              <a:buFont typeface="Wingdings" pitchFamily="2" charset="2"/>
              <a:buAutoNum type="arabicPeriod"/>
            </a:pPr>
            <a:r>
              <a:rPr lang="tr-TR" dirty="0"/>
              <a:t>Korunma ihtiyacını bildirme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fade">
                                      <p:cBhvr>
                                        <p:cTn id="12" dur="1000"/>
                                        <p:tgtEl>
                                          <p:spTgt spid="53251">
                                            <p:txEl>
                                              <p:pRg st="0" end="0"/>
                                            </p:txEl>
                                          </p:spTgt>
                                        </p:tgtEl>
                                      </p:cBhvr>
                                    </p:animEffect>
                                    <p:anim calcmode="lin" valueType="num">
                                      <p:cBhvr>
                                        <p:cTn id="13" dur="10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32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3251">
                                            <p:txEl>
                                              <p:pRg st="1" end="1"/>
                                            </p:txEl>
                                          </p:spTgt>
                                        </p:tgtEl>
                                        <p:attrNameLst>
                                          <p:attrName>style.visibility</p:attrName>
                                        </p:attrNameLst>
                                      </p:cBhvr>
                                      <p:to>
                                        <p:strVal val="visible"/>
                                      </p:to>
                                    </p:set>
                                    <p:animEffect transition="in" filter="fade">
                                      <p:cBhvr>
                                        <p:cTn id="19" dur="1000"/>
                                        <p:tgtEl>
                                          <p:spTgt spid="53251">
                                            <p:txEl>
                                              <p:pRg st="1" end="1"/>
                                            </p:txEl>
                                          </p:spTgt>
                                        </p:tgtEl>
                                      </p:cBhvr>
                                    </p:animEffect>
                                    <p:anim calcmode="lin" valueType="num">
                                      <p:cBhvr>
                                        <p:cTn id="20" dur="10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32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3251">
                                            <p:txEl>
                                              <p:pRg st="2" end="2"/>
                                            </p:txEl>
                                          </p:spTgt>
                                        </p:tgtEl>
                                        <p:attrNameLst>
                                          <p:attrName>style.visibility</p:attrName>
                                        </p:attrNameLst>
                                      </p:cBhvr>
                                      <p:to>
                                        <p:strVal val="visible"/>
                                      </p:to>
                                    </p:set>
                                    <p:animEffect transition="in" filter="fade">
                                      <p:cBhvr>
                                        <p:cTn id="26" dur="1000"/>
                                        <p:tgtEl>
                                          <p:spTgt spid="53251">
                                            <p:txEl>
                                              <p:pRg st="2" end="2"/>
                                            </p:txEl>
                                          </p:spTgt>
                                        </p:tgtEl>
                                      </p:cBhvr>
                                    </p:animEffect>
                                    <p:anim calcmode="lin" valueType="num">
                                      <p:cBhvr>
                                        <p:cTn id="27" dur="10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32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3251">
                                            <p:txEl>
                                              <p:pRg st="3" end="3"/>
                                            </p:txEl>
                                          </p:spTgt>
                                        </p:tgtEl>
                                        <p:attrNameLst>
                                          <p:attrName>style.visibility</p:attrName>
                                        </p:attrNameLst>
                                      </p:cBhvr>
                                      <p:to>
                                        <p:strVal val="visible"/>
                                      </p:to>
                                    </p:set>
                                    <p:animEffect transition="in" filter="fade">
                                      <p:cBhvr>
                                        <p:cTn id="33" dur="1000"/>
                                        <p:tgtEl>
                                          <p:spTgt spid="53251">
                                            <p:txEl>
                                              <p:pRg st="3" end="3"/>
                                            </p:txEl>
                                          </p:spTgt>
                                        </p:tgtEl>
                                      </p:cBhvr>
                                    </p:animEffect>
                                    <p:anim calcmode="lin" valueType="num">
                                      <p:cBhvr>
                                        <p:cTn id="34" dur="10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32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3251">
                                            <p:txEl>
                                              <p:pRg st="4" end="4"/>
                                            </p:txEl>
                                          </p:spTgt>
                                        </p:tgtEl>
                                        <p:attrNameLst>
                                          <p:attrName>style.visibility</p:attrName>
                                        </p:attrNameLst>
                                      </p:cBhvr>
                                      <p:to>
                                        <p:strVal val="visible"/>
                                      </p:to>
                                    </p:set>
                                    <p:animEffect transition="in" filter="fade">
                                      <p:cBhvr>
                                        <p:cTn id="40" dur="1000"/>
                                        <p:tgtEl>
                                          <p:spTgt spid="53251">
                                            <p:txEl>
                                              <p:pRg st="4" end="4"/>
                                            </p:txEl>
                                          </p:spTgt>
                                        </p:tgtEl>
                                      </p:cBhvr>
                                    </p:animEffect>
                                    <p:anim calcmode="lin" valueType="num">
                                      <p:cBhvr>
                                        <p:cTn id="41" dur="10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32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5325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46175"/>
            <a:ext cx="8229600" cy="1143000"/>
          </a:xfrm>
        </p:spPr>
        <p:txBody>
          <a:bodyPr/>
          <a:lstStyle/>
          <a:p>
            <a:r>
              <a:rPr lang="tr-TR" b="1" dirty="0"/>
              <a:t>Suçu Bildirme</a:t>
            </a:r>
            <a:endParaRPr lang="tr-TR" dirty="0"/>
          </a:p>
        </p:txBody>
      </p:sp>
      <p:sp>
        <p:nvSpPr>
          <p:cNvPr id="3" name="Content Placeholder 2"/>
          <p:cNvSpPr>
            <a:spLocks noGrp="1"/>
          </p:cNvSpPr>
          <p:nvPr>
            <p:ph idx="4294967295"/>
          </p:nvPr>
        </p:nvSpPr>
        <p:spPr>
          <a:xfrm>
            <a:off x="0" y="2376488"/>
            <a:ext cx="8229600" cy="4389437"/>
          </a:xfrm>
        </p:spPr>
        <p:txBody>
          <a:bodyPr>
            <a:normAutofit/>
          </a:bodyPr>
          <a:lstStyle/>
          <a:p>
            <a:pPr>
              <a:lnSpc>
                <a:spcPct val="90000"/>
              </a:lnSpc>
            </a:pPr>
            <a:r>
              <a:rPr lang="tr-TR" dirty="0"/>
              <a:t>Bildirim hem </a:t>
            </a:r>
            <a:r>
              <a:rPr lang="tr-TR" b="1" i="1" u="sng" dirty="0">
                <a:solidFill>
                  <a:srgbClr val="FF0000"/>
                </a:solidFill>
                <a:effectLst>
                  <a:outerShdw blurRad="38100" dist="38100" dir="2700000" algn="tl">
                    <a:srgbClr val="000000">
                      <a:alpha val="43137"/>
                    </a:srgbClr>
                  </a:outerShdw>
                </a:effectLst>
              </a:rPr>
              <a:t>suçlunun yakalanması </a:t>
            </a:r>
            <a:r>
              <a:rPr lang="tr-TR" dirty="0"/>
              <a:t>ve cezalandırılması hem </a:t>
            </a:r>
            <a:r>
              <a:rPr lang="tr-TR" b="1" i="1" u="sng" dirty="0">
                <a:solidFill>
                  <a:srgbClr val="FF0000"/>
                </a:solidFill>
                <a:effectLst>
                  <a:outerShdw blurRad="38100" dist="38100" dir="2700000" algn="tl">
                    <a:srgbClr val="000000">
                      <a:alpha val="43137"/>
                    </a:srgbClr>
                  </a:outerShdw>
                </a:effectLst>
              </a:rPr>
              <a:t>çocuğun korunmasını sağlamak </a:t>
            </a:r>
            <a:r>
              <a:rPr lang="tr-TR" dirty="0"/>
              <a:t>için gerekli hem de bunu fark eden kamu görevlisi ve sağlık görevlisi için bir yükümlülüktür. </a:t>
            </a:r>
          </a:p>
          <a:p>
            <a:pPr>
              <a:lnSpc>
                <a:spcPct val="90000"/>
              </a:lnSpc>
            </a:pPr>
            <a:r>
              <a:rPr lang="tr-TR" dirty="0"/>
              <a:t>Danışman, görevi sırasında çocuğa karşı işlenen  suçu görevi nedeniyle öğrenirse derhal yetkili makamlara bildirmek zorundadır. </a:t>
            </a:r>
            <a:r>
              <a:rPr lang="tr-TR" b="1" i="1" u="sng" dirty="0">
                <a:solidFill>
                  <a:srgbClr val="FF0000"/>
                </a:solidFill>
              </a:rPr>
              <a:t> </a:t>
            </a:r>
            <a:r>
              <a:rPr lang="tr-TR" b="1" i="1" u="sng" dirty="0">
                <a:solidFill>
                  <a:srgbClr val="FF0000"/>
                </a:solidFill>
                <a:effectLst>
                  <a:outerShdw blurRad="38100" dist="38100" dir="2700000" algn="tl">
                    <a:srgbClr val="000000">
                      <a:alpha val="43137"/>
                    </a:srgbClr>
                  </a:outerShdw>
                </a:effectLst>
              </a:rPr>
              <a:t>Yetkili makam polis veya savcılıktır.</a:t>
            </a:r>
            <a:r>
              <a:rPr lang="tr-TR" dirty="0"/>
              <a:t> Suçu bildirmeme TCK’da ayrı bir suç olarak düzenlenmiş olup suçu işleyenin kamu görevlisi olması durumu için daha ağır bir ceza öngörülmüştür. </a:t>
            </a:r>
          </a:p>
          <a:p>
            <a:pPr>
              <a:lnSpc>
                <a:spcPct val="90000"/>
              </a:lnSpc>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0" y="1146175"/>
            <a:ext cx="8229600" cy="1143000"/>
          </a:xfrm>
        </p:spPr>
        <p:txBody>
          <a:bodyPr/>
          <a:lstStyle/>
          <a:p>
            <a:r>
              <a:rPr lang="tr-TR" dirty="0"/>
              <a:t>Korunma İhtiyacını Bildirme</a:t>
            </a:r>
          </a:p>
        </p:txBody>
      </p:sp>
      <p:sp>
        <p:nvSpPr>
          <p:cNvPr id="55299" name="Content Placeholder 2"/>
          <p:cNvSpPr>
            <a:spLocks noGrp="1"/>
          </p:cNvSpPr>
          <p:nvPr>
            <p:ph idx="4294967295"/>
          </p:nvPr>
        </p:nvSpPr>
        <p:spPr>
          <a:xfrm>
            <a:off x="914400" y="2205038"/>
            <a:ext cx="8229600" cy="3509962"/>
          </a:xfrm>
        </p:spPr>
        <p:txBody>
          <a:bodyPr/>
          <a:lstStyle/>
          <a:p>
            <a:r>
              <a:rPr lang="tr-TR" dirty="0"/>
              <a:t>Adli ve idari merciler, kolluk görevlileri, sağlık ve eğitim kuruluşları, sivil toplum kuruluşları, korunma ihtiyacı olan çocuğu aile ve sosyal politikalar il/ilçe  müdürlüklerine bildirmekle yükümlüdür (ÇKK md.6). </a:t>
            </a:r>
          </a:p>
          <a:p>
            <a:pPr marL="0" indent="0">
              <a:buNone/>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500"/>
                                        <p:tgtEl>
                                          <p:spTgt spid="552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fade">
                                      <p:cBhvr>
                                        <p:cTn id="12" dur="1000"/>
                                        <p:tgtEl>
                                          <p:spTgt spid="55299">
                                            <p:txEl>
                                              <p:pRg st="0" end="0"/>
                                            </p:txEl>
                                          </p:spTgt>
                                        </p:tgtEl>
                                      </p:cBhvr>
                                    </p:animEffect>
                                    <p:anim calcmode="lin" valueType="num">
                                      <p:cBhvr>
                                        <p:cTn id="13" dur="10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52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0" y="1146175"/>
            <a:ext cx="8229600" cy="1143000"/>
          </a:xfrm>
        </p:spPr>
        <p:txBody>
          <a:bodyPr/>
          <a:lstStyle/>
          <a:p>
            <a:r>
              <a:rPr lang="tr-TR"/>
              <a:t>Uygulama</a:t>
            </a:r>
          </a:p>
        </p:txBody>
      </p:sp>
      <p:sp>
        <p:nvSpPr>
          <p:cNvPr id="56323" name="Content Placeholder 2"/>
          <p:cNvSpPr>
            <a:spLocks noGrp="1"/>
          </p:cNvSpPr>
          <p:nvPr>
            <p:ph idx="4294967295"/>
          </p:nvPr>
        </p:nvSpPr>
        <p:spPr>
          <a:xfrm>
            <a:off x="0" y="2376488"/>
            <a:ext cx="8229600" cy="4389437"/>
          </a:xfrm>
        </p:spPr>
        <p:txBody>
          <a:bodyPr/>
          <a:lstStyle/>
          <a:p>
            <a:r>
              <a:rPr lang="tr-TR" dirty="0"/>
              <a:t>13 yaşındaki  A  hakkında  babasını yaralama  suçundan dolayı danışmanlık tedbiri  verilmiş.     Mahkeme kararından çocuğun sürekli okuldan kaçması nedeniyle  babasıyla yaptığı tartışma sırasında babasını yaraladığı öğrenilmiştir. </a:t>
            </a:r>
          </a:p>
          <a:p>
            <a:pPr>
              <a:buFont typeface="Wingdings" pitchFamily="2" charset="2"/>
              <a:buNone/>
            </a:pPr>
            <a:r>
              <a:rPr lang="tr-TR" dirty="0"/>
              <a:t>    Çocuk  elinde  mahkeme kararıyla  RAM’ a  geldi.</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196975"/>
            <a:ext cx="8229600" cy="1143000"/>
          </a:xfrm>
        </p:spPr>
        <p:txBody>
          <a:bodyPr>
            <a:normAutofit/>
          </a:bodyPr>
          <a:lstStyle/>
          <a:p>
            <a:pPr fontAlgn="auto">
              <a:spcAft>
                <a:spcPts val="0"/>
              </a:spcAft>
              <a:defRPr/>
            </a:pPr>
            <a:r>
              <a:rPr lang="tr-TR" dirty="0"/>
              <a:t>Çocukla görüşmede hap aldığını öğrendiniz.</a:t>
            </a:r>
          </a:p>
        </p:txBody>
      </p:sp>
      <p:sp>
        <p:nvSpPr>
          <p:cNvPr id="3" name="Content Placeholder 2"/>
          <p:cNvSpPr>
            <a:spLocks noGrp="1"/>
          </p:cNvSpPr>
          <p:nvPr>
            <p:ph idx="4294967295"/>
          </p:nvPr>
        </p:nvSpPr>
        <p:spPr>
          <a:xfrm>
            <a:off x="0" y="1600200"/>
            <a:ext cx="8229600" cy="4829175"/>
          </a:xfrm>
        </p:spPr>
        <p:txBody>
          <a:bodyPr/>
          <a:lstStyle/>
          <a:p>
            <a:endParaRPr lang="tr-TR" dirty="0"/>
          </a:p>
          <a:p>
            <a:endParaRPr lang="tr-TR" dirty="0"/>
          </a:p>
          <a:p>
            <a:r>
              <a:rPr lang="tr-TR" dirty="0"/>
              <a:t>Mahkemeden  talepleriniz nelerdir?</a:t>
            </a:r>
          </a:p>
          <a:p>
            <a:r>
              <a:rPr lang="tr-TR" dirty="0"/>
              <a:t>Danışmanlık yanında başka tedbir verildiğinde diğer tedbiri uygulayan kurum ya da uzmanla nasıl çalışırsınız?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052513"/>
            <a:ext cx="8229600" cy="1143000"/>
          </a:xfrm>
        </p:spPr>
        <p:txBody>
          <a:bodyPr>
            <a:normAutofit/>
          </a:bodyPr>
          <a:lstStyle/>
          <a:p>
            <a:pPr fontAlgn="auto">
              <a:spcAft>
                <a:spcPts val="0"/>
              </a:spcAft>
              <a:defRPr/>
            </a:pPr>
            <a:r>
              <a:rPr lang="tr-TR" dirty="0"/>
              <a:t>Çocuğun okula devamsızlığı olduğunu öğrendiniz. </a:t>
            </a:r>
          </a:p>
        </p:txBody>
      </p:sp>
      <p:sp>
        <p:nvSpPr>
          <p:cNvPr id="58371" name="Content Placeholder 2"/>
          <p:cNvSpPr>
            <a:spLocks noGrp="1"/>
          </p:cNvSpPr>
          <p:nvPr>
            <p:ph idx="4294967295"/>
          </p:nvPr>
        </p:nvSpPr>
        <p:spPr>
          <a:xfrm>
            <a:off x="0" y="2376488"/>
            <a:ext cx="8229600" cy="4389437"/>
          </a:xfrm>
        </p:spPr>
        <p:txBody>
          <a:bodyPr/>
          <a:lstStyle/>
          <a:p>
            <a:endParaRPr lang="tr-TR" dirty="0"/>
          </a:p>
          <a:p>
            <a:r>
              <a:rPr lang="tr-TR" dirty="0"/>
              <a:t>Mahkemeden  talepleriniz nelerdir?</a:t>
            </a:r>
          </a:p>
          <a:p>
            <a:r>
              <a:rPr lang="tr-TR" dirty="0"/>
              <a:t>Danışmanlık yanında başka tedbir verildiğinde diğer tedbiri uygulayan kurum ya da uzmanla nasıl çalışırsınız?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052513"/>
            <a:ext cx="8229600" cy="1143000"/>
          </a:xfrm>
        </p:spPr>
        <p:txBody>
          <a:bodyPr>
            <a:normAutofit/>
          </a:bodyPr>
          <a:lstStyle/>
          <a:p>
            <a:pPr fontAlgn="auto">
              <a:spcAft>
                <a:spcPts val="0"/>
              </a:spcAft>
              <a:defRPr/>
            </a:pPr>
            <a:r>
              <a:rPr lang="tr-TR" dirty="0"/>
              <a:t>Ailenin fiziksel ve ekonomik istismarını öğrendiniz.</a:t>
            </a:r>
          </a:p>
        </p:txBody>
      </p:sp>
      <p:sp>
        <p:nvSpPr>
          <p:cNvPr id="3" name="Content Placeholder 2"/>
          <p:cNvSpPr>
            <a:spLocks noGrp="1"/>
          </p:cNvSpPr>
          <p:nvPr>
            <p:ph idx="4294967295"/>
          </p:nvPr>
        </p:nvSpPr>
        <p:spPr>
          <a:xfrm>
            <a:off x="0" y="2205038"/>
            <a:ext cx="8229600" cy="4119562"/>
          </a:xfrm>
        </p:spPr>
        <p:txBody>
          <a:bodyPr/>
          <a:lstStyle/>
          <a:p>
            <a:endParaRPr lang="tr-TR" dirty="0"/>
          </a:p>
          <a:p>
            <a:r>
              <a:rPr lang="tr-TR" dirty="0"/>
              <a:t>Mahkemeden  talepleriniz nelerdir?</a:t>
            </a:r>
          </a:p>
          <a:p>
            <a:r>
              <a:rPr lang="tr-TR" dirty="0"/>
              <a:t>Danışmanlık yanında başka tedbir verildiğinde diğer tedbiri uygulayan kurum ya da uzmanla nasıl çalışırsınız?</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484313"/>
            <a:ext cx="8229600" cy="1143000"/>
          </a:xfrm>
        </p:spPr>
        <p:txBody>
          <a:bodyPr/>
          <a:lstStyle/>
          <a:p>
            <a:r>
              <a:rPr lang="tr-TR" sz="3200" dirty="0"/>
              <a:t>Çocuk hakkında denetim kararı da verildi . Denetim görevlisi ile birlikte nasıl çalışırsınız?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981075"/>
            <a:ext cx="8229600" cy="865188"/>
          </a:xfrm>
        </p:spPr>
        <p:txBody>
          <a:bodyPr/>
          <a:lstStyle/>
          <a:p>
            <a:r>
              <a:rPr lang="tr-TR" sz="3200" dirty="0"/>
              <a:t>İlave tedbir  talep edilmesi, </a:t>
            </a:r>
            <a:br>
              <a:rPr lang="tr-TR" sz="3200" dirty="0"/>
            </a:br>
            <a:r>
              <a:rPr lang="tr-TR" sz="3200" dirty="0"/>
              <a:t>Tedbirin değiştirilmesi</a:t>
            </a:r>
          </a:p>
        </p:txBody>
      </p:sp>
      <p:sp>
        <p:nvSpPr>
          <p:cNvPr id="3" name="Content Placeholder 2"/>
          <p:cNvSpPr>
            <a:spLocks noGrp="1"/>
          </p:cNvSpPr>
          <p:nvPr>
            <p:ph idx="4294967295"/>
          </p:nvPr>
        </p:nvSpPr>
        <p:spPr>
          <a:xfrm>
            <a:off x="0" y="2349500"/>
            <a:ext cx="8229600" cy="4079875"/>
          </a:xfrm>
        </p:spPr>
        <p:txBody>
          <a:bodyPr/>
          <a:lstStyle/>
          <a:p>
            <a:r>
              <a:rPr lang="tr-TR" dirty="0"/>
              <a:t>Danışman ve denetim görevlisi;  </a:t>
            </a:r>
            <a:r>
              <a:rPr lang="tr-TR" b="1" i="1" u="sng" dirty="0">
                <a:solidFill>
                  <a:srgbClr val="FF0000"/>
                </a:solidFill>
                <a:effectLst>
                  <a:outerShdw blurRad="38100" dist="38100" dir="2700000" algn="tl">
                    <a:srgbClr val="000000">
                      <a:alpha val="43137"/>
                    </a:srgbClr>
                  </a:outerShdw>
                </a:effectLst>
              </a:rPr>
              <a:t>çocuğun ilave tedbire ihtiyaç duyması ya da mevcut tedbirin çocuğa uygun olmaması durumunda </a:t>
            </a:r>
            <a:r>
              <a:rPr lang="tr-TR" dirty="0"/>
              <a:t>Mahkemeden  ilave tedbire karar verilmesini ya da değiştirilmesini talep edebilir.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0" y="1146175"/>
            <a:ext cx="8229600" cy="1143000"/>
          </a:xfrm>
        </p:spPr>
        <p:txBody>
          <a:bodyPr>
            <a:normAutofit fontScale="90000"/>
          </a:bodyPr>
          <a:lstStyle/>
          <a:p>
            <a:r>
              <a:rPr lang="tr-TR" sz="4500" dirty="0"/>
              <a:t>Sağlık tedbiri ile birlikte uygulanması</a:t>
            </a:r>
          </a:p>
        </p:txBody>
      </p:sp>
      <p:sp>
        <p:nvSpPr>
          <p:cNvPr id="62467" name="Content Placeholder 2"/>
          <p:cNvSpPr>
            <a:spLocks noGrp="1"/>
          </p:cNvSpPr>
          <p:nvPr>
            <p:ph idx="4294967295"/>
          </p:nvPr>
        </p:nvSpPr>
        <p:spPr>
          <a:xfrm>
            <a:off x="0" y="2376488"/>
            <a:ext cx="8229600" cy="4389437"/>
          </a:xfrm>
        </p:spPr>
        <p:txBody>
          <a:bodyPr/>
          <a:lstStyle/>
          <a:p>
            <a:r>
              <a:rPr lang="tr-TR" dirty="0"/>
              <a:t>Danışmanlık tedbiri ile sağlık tedbirinin birlikte uygulandığı durumlarda </a:t>
            </a:r>
            <a:r>
              <a:rPr lang="tr-TR" i="1" dirty="0">
                <a:solidFill>
                  <a:srgbClr val="FF0000"/>
                </a:solidFill>
              </a:rPr>
              <a:t>çocuğun yatarak tedavisi  gerekiyorsa,</a:t>
            </a:r>
            <a:r>
              <a:rPr lang="tr-TR" dirty="0"/>
              <a:t> tedavi süresince sağlık tedbirinin  gereği olarak </a:t>
            </a:r>
            <a:r>
              <a:rPr lang="tr-TR" i="1" dirty="0">
                <a:solidFill>
                  <a:srgbClr val="FF0000"/>
                </a:solidFill>
              </a:rPr>
              <a:t>tedavi yapan kurumdaki uzman  tarafından </a:t>
            </a:r>
            <a:r>
              <a:rPr lang="tr-TR" dirty="0"/>
              <a:t>yerine getirilmesi daha uygun olacağı için  danışman  tedbirin  uygulanması konusunda bir değişiklik talep edebilir.  </a:t>
            </a:r>
          </a:p>
          <a:p>
            <a:r>
              <a:rPr lang="tr-TR" i="1" dirty="0">
                <a:solidFill>
                  <a:srgbClr val="FF0000"/>
                </a:solidFill>
              </a:rPr>
              <a:t>Çocuğun ayakta tedavi gördüğü durumlarda ise </a:t>
            </a:r>
            <a:r>
              <a:rPr lang="tr-TR" dirty="0"/>
              <a:t>çocuğun tedavisini ve terapisini yürüten uzman kişi, </a:t>
            </a:r>
            <a:r>
              <a:rPr lang="tr-TR" i="1" dirty="0">
                <a:solidFill>
                  <a:srgbClr val="FF0000"/>
                </a:solidFill>
              </a:rPr>
              <a:t>kurum  ve kuruluşla işbirliği  ve koordinasyon </a:t>
            </a:r>
            <a:r>
              <a:rPr lang="tr-TR" dirty="0"/>
              <a:t>içinde   yürütülmesi gereklidir. </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Effect transition="in" filter="fade">
                                      <p:cBhvr>
                                        <p:cTn id="12" dur="1000"/>
                                        <p:tgtEl>
                                          <p:spTgt spid="62467">
                                            <p:txEl>
                                              <p:pRg st="0" end="0"/>
                                            </p:txEl>
                                          </p:spTgt>
                                        </p:tgtEl>
                                      </p:cBhvr>
                                    </p:animEffect>
                                    <p:anim calcmode="lin" valueType="num">
                                      <p:cBhvr>
                                        <p:cTn id="13" dur="10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24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2467">
                                            <p:txEl>
                                              <p:pRg st="1" end="1"/>
                                            </p:txEl>
                                          </p:spTgt>
                                        </p:tgtEl>
                                        <p:attrNameLst>
                                          <p:attrName>style.visibility</p:attrName>
                                        </p:attrNameLst>
                                      </p:cBhvr>
                                      <p:to>
                                        <p:strVal val="visible"/>
                                      </p:to>
                                    </p:set>
                                    <p:animEffect transition="in" filter="fade">
                                      <p:cBhvr>
                                        <p:cTn id="19" dur="1000"/>
                                        <p:tgtEl>
                                          <p:spTgt spid="62467">
                                            <p:txEl>
                                              <p:pRg st="1" end="1"/>
                                            </p:txEl>
                                          </p:spTgt>
                                        </p:tgtEl>
                                      </p:cBhvr>
                                    </p:animEffect>
                                    <p:anim calcmode="lin" valueType="num">
                                      <p:cBhvr>
                                        <p:cTn id="20" dur="10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246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624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0" y="1146175"/>
            <a:ext cx="8229600" cy="1143000"/>
          </a:xfrm>
        </p:spPr>
        <p:txBody>
          <a:bodyPr>
            <a:normAutofit/>
          </a:bodyPr>
          <a:lstStyle/>
          <a:p>
            <a:pPr fontAlgn="auto">
              <a:spcAft>
                <a:spcPts val="0"/>
              </a:spcAft>
              <a:defRPr/>
            </a:pPr>
            <a:r>
              <a:rPr lang="tr-TR" dirty="0"/>
              <a:t>Yetişkin Adalet Sisteminden Farkları  </a:t>
            </a:r>
          </a:p>
        </p:txBody>
      </p:sp>
      <p:sp>
        <p:nvSpPr>
          <p:cNvPr id="18435" name="Content Placeholder 2"/>
          <p:cNvSpPr>
            <a:spLocks noGrp="1"/>
          </p:cNvSpPr>
          <p:nvPr>
            <p:ph idx="4294967295"/>
          </p:nvPr>
        </p:nvSpPr>
        <p:spPr>
          <a:xfrm>
            <a:off x="533400" y="2143125"/>
            <a:ext cx="8229600" cy="4357688"/>
          </a:xfrm>
        </p:spPr>
        <p:txBody>
          <a:bodyPr/>
          <a:lstStyle/>
          <a:p>
            <a:pPr algn="just"/>
            <a:r>
              <a:rPr lang="tr-TR" dirty="0"/>
              <a:t>Çocuğun iyileştirilmesinin temel amaç olması   </a:t>
            </a:r>
          </a:p>
          <a:p>
            <a:pPr algn="just"/>
            <a:r>
              <a:rPr lang="tr-TR" dirty="0"/>
              <a:t>Çocuğun öncelikle ana baba yanında           desteklenmesi</a:t>
            </a:r>
          </a:p>
          <a:p>
            <a:r>
              <a:rPr lang="tr-TR" dirty="0"/>
              <a:t>   Yargılamanın çocuğun ihtiyaçlarını dikkate alacak biçimde yapılması</a:t>
            </a:r>
          </a:p>
          <a:p>
            <a:r>
              <a:rPr lang="tr-TR" dirty="0"/>
              <a:t>  Çocuklara, onların durumları, suçları  ile orantılı ve esenliklerini sağlayacak biçimde muamele edilmesi</a:t>
            </a:r>
          </a:p>
          <a:p>
            <a:r>
              <a:rPr lang="tr-TR" dirty="0"/>
              <a:t>   Kurum bakımı ve  özgürlüğünden yoksun bırakmanın son çare olması</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fade">
                                      <p:cBhvr>
                                        <p:cTn id="12" dur="1000"/>
                                        <p:tgtEl>
                                          <p:spTgt spid="18435">
                                            <p:txEl>
                                              <p:pRg st="0" end="0"/>
                                            </p:txEl>
                                          </p:spTgt>
                                        </p:tgtEl>
                                      </p:cBhvr>
                                    </p:animEffect>
                                    <p:anim calcmode="lin" valueType="num">
                                      <p:cBhvr>
                                        <p:cTn id="13"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435">
                                            <p:txEl>
                                              <p:pRg st="1" end="1"/>
                                            </p:txEl>
                                          </p:spTgt>
                                        </p:tgtEl>
                                        <p:attrNameLst>
                                          <p:attrName>style.visibility</p:attrName>
                                        </p:attrNameLst>
                                      </p:cBhvr>
                                      <p:to>
                                        <p:strVal val="visible"/>
                                      </p:to>
                                    </p:set>
                                    <p:animEffect transition="in" filter="fade">
                                      <p:cBhvr>
                                        <p:cTn id="19" dur="1000"/>
                                        <p:tgtEl>
                                          <p:spTgt spid="18435">
                                            <p:txEl>
                                              <p:pRg st="1" end="1"/>
                                            </p:txEl>
                                          </p:spTgt>
                                        </p:tgtEl>
                                      </p:cBhvr>
                                    </p:animEffect>
                                    <p:anim calcmode="lin" valueType="num">
                                      <p:cBhvr>
                                        <p:cTn id="20"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2" end="2"/>
                                            </p:txEl>
                                          </p:spTgt>
                                        </p:tgtEl>
                                        <p:attrNameLst>
                                          <p:attrName>style.visibility</p:attrName>
                                        </p:attrNameLst>
                                      </p:cBhvr>
                                      <p:to>
                                        <p:strVal val="visible"/>
                                      </p:to>
                                    </p:set>
                                    <p:animEffect transition="in" filter="fade">
                                      <p:cBhvr>
                                        <p:cTn id="26" dur="1000"/>
                                        <p:tgtEl>
                                          <p:spTgt spid="18435">
                                            <p:txEl>
                                              <p:pRg st="2" end="2"/>
                                            </p:txEl>
                                          </p:spTgt>
                                        </p:tgtEl>
                                      </p:cBhvr>
                                    </p:animEffect>
                                    <p:anim calcmode="lin" valueType="num">
                                      <p:cBhvr>
                                        <p:cTn id="27"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3" end="3"/>
                                            </p:txEl>
                                          </p:spTgt>
                                        </p:tgtEl>
                                        <p:attrNameLst>
                                          <p:attrName>style.visibility</p:attrName>
                                        </p:attrNameLst>
                                      </p:cBhvr>
                                      <p:to>
                                        <p:strVal val="visible"/>
                                      </p:to>
                                    </p:set>
                                    <p:animEffect transition="in" filter="fade">
                                      <p:cBhvr>
                                        <p:cTn id="33" dur="1000"/>
                                        <p:tgtEl>
                                          <p:spTgt spid="18435">
                                            <p:txEl>
                                              <p:pRg st="3" end="3"/>
                                            </p:txEl>
                                          </p:spTgt>
                                        </p:tgtEl>
                                      </p:cBhvr>
                                    </p:animEffect>
                                    <p:anim calcmode="lin" valueType="num">
                                      <p:cBhvr>
                                        <p:cTn id="34"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4" end="4"/>
                                            </p:txEl>
                                          </p:spTgt>
                                        </p:tgtEl>
                                        <p:attrNameLst>
                                          <p:attrName>style.visibility</p:attrName>
                                        </p:attrNameLst>
                                      </p:cBhvr>
                                      <p:to>
                                        <p:strVal val="visible"/>
                                      </p:to>
                                    </p:set>
                                    <p:animEffect transition="in" filter="fade">
                                      <p:cBhvr>
                                        <p:cTn id="40" dur="1000"/>
                                        <p:tgtEl>
                                          <p:spTgt spid="18435">
                                            <p:txEl>
                                              <p:pRg st="4" end="4"/>
                                            </p:txEl>
                                          </p:spTgt>
                                        </p:tgtEl>
                                      </p:cBhvr>
                                    </p:animEffect>
                                    <p:anim calcmode="lin" valueType="num">
                                      <p:cBhvr>
                                        <p:cTn id="41"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1843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981075"/>
            <a:ext cx="8229600" cy="1143000"/>
          </a:xfrm>
        </p:spPr>
        <p:txBody>
          <a:bodyPr>
            <a:normAutofit/>
          </a:bodyPr>
          <a:lstStyle/>
          <a:p>
            <a:pPr fontAlgn="auto">
              <a:spcAft>
                <a:spcPts val="0"/>
              </a:spcAft>
              <a:defRPr/>
            </a:pPr>
            <a:r>
              <a:rPr lang="tr-TR" dirty="0"/>
              <a:t>Eğitim tedbiri ile birlikte uygulanması  </a:t>
            </a:r>
          </a:p>
        </p:txBody>
      </p:sp>
      <p:sp>
        <p:nvSpPr>
          <p:cNvPr id="3" name="Content Placeholder 2"/>
          <p:cNvSpPr>
            <a:spLocks noGrp="1"/>
          </p:cNvSpPr>
          <p:nvPr>
            <p:ph idx="4294967295"/>
          </p:nvPr>
        </p:nvSpPr>
        <p:spPr>
          <a:xfrm>
            <a:off x="0" y="2376488"/>
            <a:ext cx="8229600" cy="4389437"/>
          </a:xfrm>
        </p:spPr>
        <p:txBody>
          <a:bodyPr/>
          <a:lstStyle/>
          <a:p>
            <a:pPr>
              <a:buFont typeface="Wingdings" pitchFamily="2" charset="2"/>
              <a:buNone/>
            </a:pPr>
            <a:r>
              <a:rPr lang="tr-TR" dirty="0"/>
              <a:t>   </a:t>
            </a:r>
          </a:p>
          <a:p>
            <a:pPr>
              <a:buFont typeface="Wingdings" pitchFamily="2" charset="2"/>
              <a:buNone/>
            </a:pPr>
            <a:r>
              <a:rPr lang="tr-TR" dirty="0"/>
              <a:t>    MEB’de çocuğun eğitime devam ettiği veya danışmanlık tedbirinin yanı sıra eğitim tedbirine karar verildiği  durumlarda; okulda ya da kurumda bulunan psikolojik danışma ve rehberlik servisince , okulda psikolojik danışman/rehber öğretmen bulunmadığı durumlarda ise rehberlik araştırma merkezlerince yerine getirilir.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90600"/>
            <a:ext cx="8229600" cy="723900"/>
          </a:xfrm>
        </p:spPr>
        <p:txBody>
          <a:bodyPr/>
          <a:lstStyle/>
          <a:p>
            <a:r>
              <a:rPr lang="tr-TR" sz="3200" dirty="0"/>
              <a:t>Denetim kararı ile birlikte uygulanması </a:t>
            </a:r>
          </a:p>
        </p:txBody>
      </p:sp>
      <p:sp>
        <p:nvSpPr>
          <p:cNvPr id="3" name="Content Placeholder 2"/>
          <p:cNvSpPr>
            <a:spLocks noGrp="1"/>
          </p:cNvSpPr>
          <p:nvPr>
            <p:ph idx="4294967295"/>
          </p:nvPr>
        </p:nvSpPr>
        <p:spPr>
          <a:xfrm>
            <a:off x="0" y="1571625"/>
            <a:ext cx="8229600" cy="5000625"/>
          </a:xfrm>
        </p:spPr>
        <p:txBody>
          <a:bodyPr>
            <a:normAutofit/>
          </a:bodyPr>
          <a:lstStyle/>
          <a:p>
            <a:pPr>
              <a:lnSpc>
                <a:spcPct val="90000"/>
              </a:lnSpc>
            </a:pPr>
            <a:r>
              <a:rPr lang="tr-TR" sz="2400" dirty="0"/>
              <a:t>Danışman   çocukla  belli bir  program dahilinde çocuk ve ailesinde davranış, tutum değişikliği oluşturmak  amacıyla    hareket eder.    </a:t>
            </a:r>
          </a:p>
          <a:p>
            <a:pPr>
              <a:lnSpc>
                <a:spcPct val="90000"/>
              </a:lnSpc>
            </a:pPr>
            <a:r>
              <a:rPr lang="tr-TR" sz="2400" dirty="0"/>
              <a:t>Denetim görevlisinden ise çocuğa  </a:t>
            </a:r>
            <a:r>
              <a:rPr lang="tr-TR" sz="2400" b="1" i="1" u="sng" dirty="0">
                <a:solidFill>
                  <a:srgbClr val="FF0000"/>
                </a:solidFill>
                <a:effectLst>
                  <a:outerShdw blurRad="38100" dist="38100" dir="2700000" algn="tl">
                    <a:srgbClr val="000000">
                      <a:alpha val="43137"/>
                    </a:srgbClr>
                  </a:outerShdw>
                </a:effectLst>
              </a:rPr>
              <a:t>çevresel kaynakları tanıtma,</a:t>
            </a:r>
            <a:r>
              <a:rPr lang="tr-TR" sz="2400" dirty="0"/>
              <a:t>  yaralanabilme koşulları konusunda bilgilendirme yapma,  danışmanlık   hizmetinin  ve diğer </a:t>
            </a:r>
            <a:r>
              <a:rPr lang="tr-TR" sz="2400" b="1" i="1" u="sng" dirty="0">
                <a:solidFill>
                  <a:srgbClr val="FF0000"/>
                </a:solidFill>
                <a:effectLst>
                  <a:outerShdw blurRad="38100" dist="38100" dir="2700000" algn="tl">
                    <a:srgbClr val="000000">
                      <a:alpha val="43137"/>
                    </a:srgbClr>
                  </a:outerShdw>
                </a:effectLst>
              </a:rPr>
              <a:t>tedbirlerin  takibi  </a:t>
            </a:r>
            <a:r>
              <a:rPr lang="tr-TR" sz="2400" dirty="0"/>
              <a:t>ve  çocuğun eğitim, aile ve iş  çevresinde </a:t>
            </a:r>
            <a:r>
              <a:rPr lang="tr-TR" sz="2400" b="1" i="1" u="sng" dirty="0">
                <a:solidFill>
                  <a:srgbClr val="FF0000"/>
                </a:solidFill>
                <a:effectLst>
                  <a:outerShdw blurRad="38100" dist="38100" dir="2700000" algn="tl">
                    <a:srgbClr val="000000">
                      <a:alpha val="43137"/>
                    </a:srgbClr>
                  </a:outerShdw>
                </a:effectLst>
              </a:rPr>
              <a:t>inceleme yapma </a:t>
            </a:r>
            <a:r>
              <a:rPr lang="tr-TR" sz="2400" dirty="0"/>
              <a:t>gibi işlemleri yerine getirmesi beklenmektedir.  </a:t>
            </a:r>
          </a:p>
          <a:p>
            <a:pPr>
              <a:lnSpc>
                <a:spcPct val="90000"/>
              </a:lnSpc>
            </a:pPr>
            <a:r>
              <a:rPr lang="tr-TR" sz="2400" dirty="0"/>
              <a:t>Danışman ile  denetim görevlisi arasında bir </a:t>
            </a:r>
            <a:r>
              <a:rPr lang="tr-TR" sz="2400" i="1" dirty="0">
                <a:solidFill>
                  <a:srgbClr val="FF0000"/>
                </a:solidFill>
              </a:rPr>
              <a:t>hiyerarşi bulunmayıp </a:t>
            </a:r>
            <a:r>
              <a:rPr lang="tr-TR" sz="2400" dirty="0"/>
              <a:t> işbirliği ve koordinasyon içinde hareket etmeleri gereklidir. </a:t>
            </a:r>
          </a:p>
          <a:p>
            <a:pPr>
              <a:lnSpc>
                <a:spcPct val="90000"/>
              </a:lnSpc>
            </a:pPr>
            <a:r>
              <a:rPr lang="tr-TR" sz="2400" i="1" dirty="0">
                <a:solidFill>
                  <a:srgbClr val="FF0000"/>
                </a:solidFill>
              </a:rPr>
              <a:t>Denetim 3 yıl ile sınırlı olup  danışmanlık çocuk 18 yaşına gelinceye kadar  devam eder. </a:t>
            </a:r>
          </a:p>
          <a:p>
            <a:pPr>
              <a:lnSpc>
                <a:spcPct val="90000"/>
              </a:lnSpc>
            </a:pPr>
            <a:endParaRPr lang="tr-TR"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914400" y="1125538"/>
            <a:ext cx="8229600" cy="1143000"/>
          </a:xfrm>
        </p:spPr>
        <p:txBody>
          <a:bodyPr>
            <a:normAutofit/>
          </a:bodyPr>
          <a:lstStyle/>
          <a:p>
            <a:pPr fontAlgn="auto">
              <a:spcAft>
                <a:spcPts val="0"/>
              </a:spcAft>
              <a:defRPr/>
            </a:pPr>
            <a:r>
              <a:rPr lang="tr-TR" dirty="0"/>
              <a:t>Tedbir kararını ne zaman sona erdirebilirsiniz ? </a:t>
            </a:r>
          </a:p>
        </p:txBody>
      </p:sp>
      <p:sp>
        <p:nvSpPr>
          <p:cNvPr id="65539" name="Content Placeholder 2"/>
          <p:cNvSpPr>
            <a:spLocks noGrp="1"/>
          </p:cNvSpPr>
          <p:nvPr>
            <p:ph idx="4294967295"/>
          </p:nvPr>
        </p:nvSpPr>
        <p:spPr>
          <a:xfrm>
            <a:off x="0" y="2636838"/>
            <a:ext cx="8229600" cy="3687762"/>
          </a:xfrm>
        </p:spPr>
        <p:txBody>
          <a:bodyPr/>
          <a:lstStyle/>
          <a:p>
            <a:r>
              <a:rPr lang="tr-TR" dirty="0"/>
              <a:t>Tedbirle ulaşılmak istenen amacın gerçekleşmesi </a:t>
            </a:r>
          </a:p>
          <a:p>
            <a:r>
              <a:rPr lang="tr-TR" dirty="0"/>
              <a:t>Tedbirin istenilen sonucu sağlamaması nedeniyle değiştirilmesi </a:t>
            </a:r>
          </a:p>
          <a:p>
            <a:r>
              <a:rPr lang="tr-TR" dirty="0"/>
              <a:t>Çocuğun 18 yaşına gelmesi </a:t>
            </a:r>
          </a:p>
          <a:p>
            <a:pPr>
              <a:buFont typeface="Wingdings" pitchFamily="2" charset="2"/>
              <a:buNone/>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5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fade">
                                      <p:cBhvr>
                                        <p:cTn id="12" dur="1000"/>
                                        <p:tgtEl>
                                          <p:spTgt spid="65539">
                                            <p:txEl>
                                              <p:pRg st="0" end="0"/>
                                            </p:txEl>
                                          </p:spTgt>
                                        </p:tgtEl>
                                      </p:cBhvr>
                                    </p:animEffect>
                                    <p:anim calcmode="lin" valueType="num">
                                      <p:cBhvr>
                                        <p:cTn id="13" dur="10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55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5539">
                                            <p:txEl>
                                              <p:pRg st="1" end="1"/>
                                            </p:txEl>
                                          </p:spTgt>
                                        </p:tgtEl>
                                        <p:attrNameLst>
                                          <p:attrName>style.visibility</p:attrName>
                                        </p:attrNameLst>
                                      </p:cBhvr>
                                      <p:to>
                                        <p:strVal val="visible"/>
                                      </p:to>
                                    </p:set>
                                    <p:animEffect transition="in" filter="fade">
                                      <p:cBhvr>
                                        <p:cTn id="19" dur="1000"/>
                                        <p:tgtEl>
                                          <p:spTgt spid="65539">
                                            <p:txEl>
                                              <p:pRg st="1" end="1"/>
                                            </p:txEl>
                                          </p:spTgt>
                                        </p:tgtEl>
                                      </p:cBhvr>
                                    </p:animEffect>
                                    <p:anim calcmode="lin" valueType="num">
                                      <p:cBhvr>
                                        <p:cTn id="20" dur="10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55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5539">
                                            <p:txEl>
                                              <p:pRg st="2" end="2"/>
                                            </p:txEl>
                                          </p:spTgt>
                                        </p:tgtEl>
                                        <p:attrNameLst>
                                          <p:attrName>style.visibility</p:attrName>
                                        </p:attrNameLst>
                                      </p:cBhvr>
                                      <p:to>
                                        <p:strVal val="visible"/>
                                      </p:to>
                                    </p:set>
                                    <p:animEffect transition="in" filter="fade">
                                      <p:cBhvr>
                                        <p:cTn id="26" dur="1000"/>
                                        <p:tgtEl>
                                          <p:spTgt spid="65539">
                                            <p:txEl>
                                              <p:pRg st="2" end="2"/>
                                            </p:txEl>
                                          </p:spTgt>
                                        </p:tgtEl>
                                      </p:cBhvr>
                                    </p:animEffect>
                                    <p:anim calcmode="lin" valueType="num">
                                      <p:cBhvr>
                                        <p:cTn id="27" dur="10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55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6553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idx="4294967295"/>
          </p:nvPr>
        </p:nvSpPr>
        <p:spPr>
          <a:xfrm>
            <a:off x="1371600" y="2205038"/>
            <a:ext cx="7772400" cy="1470025"/>
          </a:xfrm>
        </p:spPr>
        <p:txBody>
          <a:bodyPr>
            <a:normAutofit/>
          </a:bodyPr>
          <a:lstStyle/>
          <a:p>
            <a:pPr fontAlgn="auto">
              <a:spcAft>
                <a:spcPts val="0"/>
              </a:spcAft>
              <a:defRPr/>
            </a:pPr>
            <a:r>
              <a:rPr lang="tr-TR" sz="4500" dirty="0"/>
              <a:t>İNSANLARARASI İLETİŞİM </a:t>
            </a:r>
            <a:endParaRPr lang="en-US" sz="45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0" y="1146175"/>
            <a:ext cx="8229600" cy="1143000"/>
          </a:xfrm>
        </p:spPr>
        <p:txBody>
          <a:bodyPr/>
          <a:lstStyle/>
          <a:p>
            <a:r>
              <a:rPr lang="tr-TR"/>
              <a:t>İletişimin amacı nedir?</a:t>
            </a:r>
          </a:p>
        </p:txBody>
      </p:sp>
      <p:sp>
        <p:nvSpPr>
          <p:cNvPr id="67587" name="Rectangle 3"/>
          <p:cNvSpPr>
            <a:spLocks noGrp="1" noChangeArrowheads="1"/>
          </p:cNvSpPr>
          <p:nvPr>
            <p:ph idx="4294967295"/>
          </p:nvPr>
        </p:nvSpPr>
        <p:spPr>
          <a:xfrm>
            <a:off x="0" y="2349500"/>
            <a:ext cx="8229600" cy="3776663"/>
          </a:xfrm>
        </p:spPr>
        <p:txBody>
          <a:bodyPr/>
          <a:lstStyle/>
          <a:p>
            <a:pPr algn="ctr"/>
            <a:r>
              <a:rPr lang="tr-TR" sz="3600"/>
              <a:t>Anlaşmak!!!</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0" y="1146175"/>
            <a:ext cx="8229600" cy="1143000"/>
          </a:xfrm>
        </p:spPr>
        <p:txBody>
          <a:bodyPr/>
          <a:lstStyle/>
          <a:p>
            <a:r>
              <a:rPr lang="tr-TR"/>
              <a:t>Beden dili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fade">
                                      <p:cBhvr>
                                        <p:cTn id="7" dur="2000"/>
                                        <p:tgtEl>
                                          <p:spTgt spid="178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914400" y="1700213"/>
            <a:ext cx="8229600" cy="1143000"/>
          </a:xfrm>
        </p:spPr>
        <p:txBody>
          <a:bodyPr/>
          <a:lstStyle/>
          <a:p>
            <a:r>
              <a:rPr lang="tr-TR"/>
              <a:t>İlk izlenim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4" descr="A7F4F8C73AD10DDEEBC7A435A07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981075"/>
            <a:ext cx="42481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Oval 9"/>
          <p:cNvSpPr>
            <a:spLocks noChangeArrowheads="1"/>
          </p:cNvSpPr>
          <p:nvPr/>
        </p:nvSpPr>
        <p:spPr bwMode="auto">
          <a:xfrm>
            <a:off x="3851275" y="981075"/>
            <a:ext cx="1511300" cy="1657350"/>
          </a:xfrm>
          <a:prstGeom prst="ellipse">
            <a:avLst/>
          </a:prstGeom>
          <a:solidFill>
            <a:srgbClr val="CBD3CC"/>
          </a:solidFill>
          <a:ln w="9525">
            <a:solidFill>
              <a:schemeClr val="tx1"/>
            </a:solidFill>
            <a:round/>
            <a:headEnd/>
            <a:tailEnd/>
          </a:ln>
        </p:spPr>
        <p:txBody>
          <a:bodyPr wrap="none" anchor="ctr"/>
          <a:lstStyle/>
          <a:p>
            <a:pPr algn="ctr"/>
            <a:r>
              <a:rPr lang="tr-TR" sz="4000" b="1"/>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BradPittO1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977900"/>
            <a:ext cx="39878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Oval 5"/>
          <p:cNvSpPr>
            <a:spLocks noChangeArrowheads="1"/>
          </p:cNvSpPr>
          <p:nvPr/>
        </p:nvSpPr>
        <p:spPr bwMode="auto">
          <a:xfrm>
            <a:off x="3657600" y="990600"/>
            <a:ext cx="1512888" cy="2159000"/>
          </a:xfrm>
          <a:prstGeom prst="ellipse">
            <a:avLst/>
          </a:prstGeom>
          <a:solidFill>
            <a:srgbClr val="CBD3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tr-TR" sz="4400" b="1"/>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323850" y="1125538"/>
            <a:ext cx="8351838"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tr-TR" sz="3600" b="1" i="1" dirty="0">
                <a:latin typeface="Arial Unicode MS" pitchFamily="34" charset="-128"/>
                <a:ea typeface="Arial Unicode MS" pitchFamily="34" charset="-128"/>
                <a:cs typeface="Arial Unicode MS" pitchFamily="34" charset="-128"/>
              </a:rPr>
              <a:t>Sessiz olmalıyız, konuşmayalım, </a:t>
            </a:r>
          </a:p>
          <a:p>
            <a:pPr algn="r">
              <a:spcBef>
                <a:spcPct val="50000"/>
              </a:spcBef>
            </a:pPr>
            <a:r>
              <a:rPr lang="tr-TR" sz="3600" b="1" i="1" dirty="0">
                <a:latin typeface="Arial Unicode MS" pitchFamily="34" charset="-128"/>
                <a:ea typeface="Arial Unicode MS" pitchFamily="34" charset="-128"/>
                <a:cs typeface="Arial Unicode MS" pitchFamily="34" charset="-128"/>
              </a:rPr>
              <a:t>üst başımız gövdelerimizin durumunu açığa vuracaktır, </a:t>
            </a:r>
          </a:p>
          <a:p>
            <a:pPr algn="r">
              <a:spcBef>
                <a:spcPct val="50000"/>
              </a:spcBef>
            </a:pPr>
            <a:r>
              <a:rPr lang="tr-TR" sz="3600" b="1" i="1" dirty="0">
                <a:latin typeface="Arial Unicode MS" pitchFamily="34" charset="-128"/>
                <a:ea typeface="Arial Unicode MS" pitchFamily="34" charset="-128"/>
                <a:cs typeface="Arial Unicode MS" pitchFamily="34" charset="-128"/>
              </a:rPr>
              <a:t>nasıl bir yaşam sürdürdüğümüzü!.</a:t>
            </a:r>
            <a:endParaRPr lang="tr-TR" sz="3600" b="1" dirty="0">
              <a:latin typeface="Arial Unicode MS" pitchFamily="34" charset="-128"/>
              <a:ea typeface="Arial Unicode MS" pitchFamily="34" charset="-128"/>
              <a:cs typeface="Arial Unicode MS" pitchFamily="34" charset="-128"/>
            </a:endParaRPr>
          </a:p>
          <a:p>
            <a:pPr algn="r">
              <a:spcBef>
                <a:spcPct val="50000"/>
              </a:spcBef>
            </a:pPr>
            <a:r>
              <a:rPr lang="en-US" sz="2000" b="1" i="1" dirty="0">
                <a:cs typeface="Times New Roman" pitchFamily="18" charset="0"/>
              </a:rPr>
              <a:t>William Shakespeare</a:t>
            </a:r>
            <a:r>
              <a:rPr lang="en-US" sz="3600" b="1" dirty="0">
                <a:solidFill>
                  <a:srgbClr val="FF0000"/>
                </a:solidFill>
              </a:rPr>
              <a:t>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914400" y="1052513"/>
            <a:ext cx="8229600" cy="1143000"/>
          </a:xfrm>
        </p:spPr>
        <p:txBody>
          <a:bodyPr>
            <a:normAutofit/>
          </a:bodyPr>
          <a:lstStyle/>
          <a:p>
            <a:pPr fontAlgn="auto">
              <a:spcAft>
                <a:spcPts val="0"/>
              </a:spcAft>
              <a:defRPr/>
            </a:pPr>
            <a:r>
              <a:rPr lang="tr-TR" dirty="0"/>
              <a:t>Adalet Sistemi İçindeki Çocuklar kimlerdir?</a:t>
            </a:r>
          </a:p>
        </p:txBody>
      </p:sp>
      <p:sp>
        <p:nvSpPr>
          <p:cNvPr id="19459" name="Content Placeholder 2"/>
          <p:cNvSpPr>
            <a:spLocks noGrp="1"/>
          </p:cNvSpPr>
          <p:nvPr>
            <p:ph sz="half" idx="4294967295"/>
          </p:nvPr>
        </p:nvSpPr>
        <p:spPr>
          <a:xfrm>
            <a:off x="1109662" y="2708275"/>
            <a:ext cx="7272338" cy="3816350"/>
          </a:xfrm>
        </p:spPr>
        <p:txBody>
          <a:bodyPr/>
          <a:lstStyle/>
          <a:p>
            <a:pPr marL="319088" indent="-319088">
              <a:buFont typeface="Wingdings" pitchFamily="2" charset="2"/>
              <a:buChar char=""/>
            </a:pPr>
            <a:r>
              <a:rPr lang="tr-TR" dirty="0"/>
              <a:t>Suça sürüklenen çocuk</a:t>
            </a:r>
          </a:p>
          <a:p>
            <a:pPr marL="319088" indent="-319088">
              <a:buFont typeface="Wingdings" pitchFamily="2" charset="2"/>
              <a:buChar char=""/>
            </a:pPr>
            <a:r>
              <a:rPr lang="tr-TR" dirty="0"/>
              <a:t>Korunma ihtiyacı olan çocuk</a:t>
            </a:r>
          </a:p>
          <a:p>
            <a:pPr marL="319088" indent="-319088">
              <a:buFont typeface="Wingdings" pitchFamily="2" charset="2"/>
              <a:buChar char=""/>
            </a:pPr>
            <a:r>
              <a:rPr lang="tr-TR" dirty="0"/>
              <a:t>Mağdur çocuk</a:t>
            </a:r>
          </a:p>
          <a:p>
            <a:pPr marL="319088" indent="-319088">
              <a:buFont typeface="Wingdings" pitchFamily="2" charset="2"/>
              <a:buChar char=""/>
            </a:pPr>
            <a:r>
              <a:rPr lang="tr-TR" dirty="0"/>
              <a:t>Tanık Çocuk </a:t>
            </a:r>
          </a:p>
          <a:p>
            <a:pPr marL="319088" indent="-319088">
              <a:buFont typeface="Wingdings" pitchFamily="2" charset="2"/>
              <a:buNone/>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1000"/>
                                        <p:tgtEl>
                                          <p:spTgt spid="19459">
                                            <p:txEl>
                                              <p:pRg st="0" end="0"/>
                                            </p:txEl>
                                          </p:spTgt>
                                        </p:tgtEl>
                                      </p:cBhvr>
                                    </p:animEffect>
                                    <p:anim calcmode="lin" valueType="num">
                                      <p:cBhvr>
                                        <p:cTn id="13"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459">
                                            <p:txEl>
                                              <p:pRg st="1" end="1"/>
                                            </p:txEl>
                                          </p:spTgt>
                                        </p:tgtEl>
                                        <p:attrNameLst>
                                          <p:attrName>style.visibility</p:attrName>
                                        </p:attrNameLst>
                                      </p:cBhvr>
                                      <p:to>
                                        <p:strVal val="visible"/>
                                      </p:to>
                                    </p:set>
                                    <p:animEffect transition="in" filter="fade">
                                      <p:cBhvr>
                                        <p:cTn id="19" dur="1000"/>
                                        <p:tgtEl>
                                          <p:spTgt spid="19459">
                                            <p:txEl>
                                              <p:pRg st="1" end="1"/>
                                            </p:txEl>
                                          </p:spTgt>
                                        </p:tgtEl>
                                      </p:cBhvr>
                                    </p:animEffect>
                                    <p:anim calcmode="lin" valueType="num">
                                      <p:cBhvr>
                                        <p:cTn id="20"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459">
                                            <p:txEl>
                                              <p:pRg st="2" end="2"/>
                                            </p:txEl>
                                          </p:spTgt>
                                        </p:tgtEl>
                                        <p:attrNameLst>
                                          <p:attrName>style.visibility</p:attrName>
                                        </p:attrNameLst>
                                      </p:cBhvr>
                                      <p:to>
                                        <p:strVal val="visible"/>
                                      </p:to>
                                    </p:set>
                                    <p:animEffect transition="in" filter="fade">
                                      <p:cBhvr>
                                        <p:cTn id="26" dur="1000"/>
                                        <p:tgtEl>
                                          <p:spTgt spid="19459">
                                            <p:txEl>
                                              <p:pRg st="2" end="2"/>
                                            </p:txEl>
                                          </p:spTgt>
                                        </p:tgtEl>
                                      </p:cBhvr>
                                    </p:animEffect>
                                    <p:anim calcmode="lin" valueType="num">
                                      <p:cBhvr>
                                        <p:cTn id="27"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459">
                                            <p:txEl>
                                              <p:pRg st="3" end="3"/>
                                            </p:txEl>
                                          </p:spTgt>
                                        </p:tgtEl>
                                        <p:attrNameLst>
                                          <p:attrName>style.visibility</p:attrName>
                                        </p:attrNameLst>
                                      </p:cBhvr>
                                      <p:to>
                                        <p:strVal val="visible"/>
                                      </p:to>
                                    </p:set>
                                    <p:animEffect transition="in" filter="fade">
                                      <p:cBhvr>
                                        <p:cTn id="33" dur="1000"/>
                                        <p:tgtEl>
                                          <p:spTgt spid="19459">
                                            <p:txEl>
                                              <p:pRg st="3" end="3"/>
                                            </p:txEl>
                                          </p:spTgt>
                                        </p:tgtEl>
                                      </p:cBhvr>
                                    </p:animEffect>
                                    <p:anim calcmode="lin" valueType="num">
                                      <p:cBhvr>
                                        <p:cTn id="34"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94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1945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4"/>
          <p:cNvSpPr>
            <a:spLocks noGrp="1" noChangeArrowheads="1"/>
          </p:cNvSpPr>
          <p:nvPr>
            <p:ph type="title" idx="4294967295"/>
          </p:nvPr>
        </p:nvSpPr>
        <p:spPr>
          <a:xfrm>
            <a:off x="914400" y="2349500"/>
            <a:ext cx="8229600" cy="1143000"/>
          </a:xfrm>
        </p:spPr>
        <p:txBody>
          <a:bodyPr/>
          <a:lstStyle/>
          <a:p>
            <a:pPr fontAlgn="auto">
              <a:spcAft>
                <a:spcPts val="0"/>
              </a:spcAft>
              <a:defRPr/>
            </a:pPr>
            <a:r>
              <a:rPr lang="tr-TR" b="1"/>
              <a:t>Mesafeler</a:t>
            </a:r>
            <a:endParaRPr lang="en-US" b="1"/>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title" idx="4294967295"/>
          </p:nvPr>
        </p:nvSpPr>
        <p:spPr>
          <a:xfrm>
            <a:off x="914400" y="3200400"/>
            <a:ext cx="8229600" cy="1143000"/>
          </a:xfrm>
        </p:spPr>
        <p:txBody>
          <a:bodyPr/>
          <a:lstStyle/>
          <a:p>
            <a:r>
              <a:rPr lang="tr-TR" dirty="0"/>
              <a:t>Mahrem </a:t>
            </a:r>
            <a:r>
              <a:rPr lang="en-US" dirty="0" err="1"/>
              <a:t>Mesafe</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idx="4294967295"/>
          </p:nvPr>
        </p:nvSpPr>
        <p:spPr>
          <a:xfrm>
            <a:off x="0" y="609600"/>
            <a:ext cx="7772400" cy="5029200"/>
          </a:xfrm>
        </p:spPr>
        <p:txBody>
          <a:bodyPr/>
          <a:lstStyle/>
          <a:p>
            <a:pPr fontAlgn="auto">
              <a:spcAft>
                <a:spcPts val="0"/>
              </a:spcAft>
              <a:defRPr/>
            </a:pPr>
            <a:r>
              <a:rPr lang="en-US" b="1"/>
              <a:t>Yüz İfadeleri</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2"/>
          <p:cNvSpPr>
            <a:spLocks noGrp="1" noChangeArrowheads="1"/>
          </p:cNvSpPr>
          <p:nvPr>
            <p:ph type="title" idx="4294967295"/>
          </p:nvPr>
        </p:nvSpPr>
        <p:spPr>
          <a:xfrm>
            <a:off x="1295400" y="609600"/>
            <a:ext cx="7848600" cy="5029200"/>
          </a:xfrm>
        </p:spPr>
        <p:txBody>
          <a:bodyPr/>
          <a:lstStyle/>
          <a:p>
            <a:pPr fontAlgn="auto">
              <a:spcAft>
                <a:spcPts val="0"/>
              </a:spcAft>
              <a:defRPr/>
            </a:pPr>
            <a:r>
              <a:rPr lang="en-US" sz="4800" b="1"/>
              <a:t>Göz Teması</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4"/>
          <p:cNvSpPr>
            <a:spLocks noGrp="1" noChangeArrowheads="1"/>
          </p:cNvSpPr>
          <p:nvPr>
            <p:ph type="title" idx="4294967295"/>
          </p:nvPr>
        </p:nvSpPr>
        <p:spPr>
          <a:xfrm>
            <a:off x="914400" y="2492375"/>
            <a:ext cx="8229600" cy="1143000"/>
          </a:xfrm>
        </p:spPr>
        <p:txBody>
          <a:bodyPr/>
          <a:lstStyle/>
          <a:p>
            <a:pPr fontAlgn="auto">
              <a:spcAft>
                <a:spcPts val="0"/>
              </a:spcAft>
              <a:defRPr/>
            </a:pPr>
            <a:r>
              <a:rPr lang="tr-TR" dirty="0"/>
              <a:t>Tokalaşma</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1028" descr="C:\zekeriya\ders notları\communication\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844675"/>
            <a:ext cx="7862887"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a:xfrm>
            <a:off x="539750" y="1143000"/>
            <a:ext cx="8229600" cy="1143000"/>
          </a:xfrm>
          <a:prstGeom prst="rect">
            <a:avLst/>
          </a:prstGeom>
        </p:spPr>
        <p:txBody>
          <a:bodyPr/>
          <a:lstStyle>
            <a:lvl1pPr algn="ctr" rtl="0" eaLnBrk="0" fontAlgn="base" hangingPunct="0">
              <a:spcBef>
                <a:spcPct val="0"/>
              </a:spcBef>
              <a:spcAft>
                <a:spcPct val="0"/>
              </a:spcAft>
              <a:defRPr sz="2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2pPr>
            <a:lvl3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3pPr>
            <a:lvl4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4pPr>
            <a:lvl5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rgbClr val="FFC000"/>
                </a:solidFill>
                <a:latin typeface="Calibri" pitchFamily="34" charset="0"/>
              </a:defRPr>
            </a:lvl6pPr>
            <a:lvl7pPr marL="914400" algn="ctr" rtl="0" fontAlgn="base">
              <a:spcBef>
                <a:spcPct val="0"/>
              </a:spcBef>
              <a:spcAft>
                <a:spcPct val="0"/>
              </a:spcAft>
              <a:defRPr sz="4400">
                <a:solidFill>
                  <a:srgbClr val="FFC000"/>
                </a:solidFill>
                <a:latin typeface="Calibri" pitchFamily="34" charset="0"/>
              </a:defRPr>
            </a:lvl7pPr>
            <a:lvl8pPr marL="1371600" algn="ctr" rtl="0" fontAlgn="base">
              <a:spcBef>
                <a:spcPct val="0"/>
              </a:spcBef>
              <a:spcAft>
                <a:spcPct val="0"/>
              </a:spcAft>
              <a:defRPr sz="4400">
                <a:solidFill>
                  <a:srgbClr val="FFC000"/>
                </a:solidFill>
                <a:latin typeface="Calibri" pitchFamily="34" charset="0"/>
              </a:defRPr>
            </a:lvl8pPr>
            <a:lvl9pPr marL="1828800" algn="ctr" rtl="0" fontAlgn="base">
              <a:spcBef>
                <a:spcPct val="0"/>
              </a:spcBef>
              <a:spcAft>
                <a:spcPct val="0"/>
              </a:spcAft>
              <a:defRPr sz="4400">
                <a:solidFill>
                  <a:srgbClr val="FFC000"/>
                </a:solidFill>
                <a:latin typeface="Calibri" pitchFamily="34" charset="0"/>
              </a:defRPr>
            </a:lvl9pPr>
          </a:lstStyle>
          <a:p>
            <a:pPr fontAlgn="auto">
              <a:spcAft>
                <a:spcPts val="0"/>
              </a:spcAft>
              <a:defRPr/>
            </a:pPr>
            <a:r>
              <a:rPr lang="tr-TR" dirty="0"/>
              <a:t>Tokalaşma</a:t>
            </a:r>
            <a:endParaRPr lang="en-US"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1" name="Picture 1029" descr="C:\zekeriya\ders notları\communication\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2" y="2133600"/>
            <a:ext cx="6022975"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a:xfrm>
            <a:off x="539749" y="1371600"/>
            <a:ext cx="8229600" cy="1143000"/>
          </a:xfrm>
          <a:prstGeom prst="rect">
            <a:avLst/>
          </a:prstGeom>
        </p:spPr>
        <p:txBody>
          <a:bodyPr/>
          <a:lstStyle>
            <a:lvl1pPr algn="ctr" rtl="0" eaLnBrk="0" fontAlgn="base" hangingPunct="0">
              <a:spcBef>
                <a:spcPct val="0"/>
              </a:spcBef>
              <a:spcAft>
                <a:spcPct val="0"/>
              </a:spcAft>
              <a:defRPr sz="2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2pPr>
            <a:lvl3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3pPr>
            <a:lvl4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4pPr>
            <a:lvl5pPr algn="ctr" rtl="0" eaLnBrk="0" fontAlgn="base" hangingPunct="0">
              <a:spcBef>
                <a:spcPct val="0"/>
              </a:spcBef>
              <a:spcAft>
                <a:spcPct val="0"/>
              </a:spcAft>
              <a:defRPr sz="3200">
                <a:solidFill>
                  <a:srgbClr val="FFC000"/>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rgbClr val="FFC000"/>
                </a:solidFill>
                <a:latin typeface="Calibri" pitchFamily="34" charset="0"/>
              </a:defRPr>
            </a:lvl6pPr>
            <a:lvl7pPr marL="914400" algn="ctr" rtl="0" fontAlgn="base">
              <a:spcBef>
                <a:spcPct val="0"/>
              </a:spcBef>
              <a:spcAft>
                <a:spcPct val="0"/>
              </a:spcAft>
              <a:defRPr sz="4400">
                <a:solidFill>
                  <a:srgbClr val="FFC000"/>
                </a:solidFill>
                <a:latin typeface="Calibri" pitchFamily="34" charset="0"/>
              </a:defRPr>
            </a:lvl7pPr>
            <a:lvl8pPr marL="1371600" algn="ctr" rtl="0" fontAlgn="base">
              <a:spcBef>
                <a:spcPct val="0"/>
              </a:spcBef>
              <a:spcAft>
                <a:spcPct val="0"/>
              </a:spcAft>
              <a:defRPr sz="4400">
                <a:solidFill>
                  <a:srgbClr val="FFC000"/>
                </a:solidFill>
                <a:latin typeface="Calibri" pitchFamily="34" charset="0"/>
              </a:defRPr>
            </a:lvl8pPr>
            <a:lvl9pPr marL="1828800" algn="ctr" rtl="0" fontAlgn="base">
              <a:spcBef>
                <a:spcPct val="0"/>
              </a:spcBef>
              <a:spcAft>
                <a:spcPct val="0"/>
              </a:spcAft>
              <a:defRPr sz="4400">
                <a:solidFill>
                  <a:srgbClr val="FFC000"/>
                </a:solidFill>
                <a:latin typeface="Calibri" pitchFamily="34" charset="0"/>
              </a:defRPr>
            </a:lvl9pPr>
          </a:lstStyle>
          <a:p>
            <a:pPr fontAlgn="auto">
              <a:spcAft>
                <a:spcPts val="0"/>
              </a:spcAft>
              <a:defRPr/>
            </a:pPr>
            <a:r>
              <a:rPr lang="tr-TR" dirty="0"/>
              <a:t>Tokalaşma</a:t>
            </a:r>
            <a:endParaRPr lang="en-US"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tokalaş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484313"/>
            <a:ext cx="564832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4294967295"/>
          </p:nvPr>
        </p:nvSpPr>
        <p:spPr>
          <a:xfrm>
            <a:off x="0" y="2312988"/>
            <a:ext cx="8229600" cy="4525962"/>
          </a:xfrm>
          <a:prstGeom prst="rect">
            <a:avLst/>
          </a:prstGeom>
        </p:spPr>
        <p:txBody>
          <a:bodyPr lIns="90488" tIns="44450" rIns="90488" bIns="44450" anchorCtr="1">
            <a:normAutofit/>
          </a:bodyPr>
          <a:lstStyle/>
          <a:p>
            <a:pPr marL="381000" indent="-381000" algn="ctr">
              <a:lnSpc>
                <a:spcPct val="90000"/>
              </a:lnSpc>
              <a:buFont typeface="Wingdings" pitchFamily="2" charset="2"/>
              <a:buChar char=""/>
            </a:pPr>
            <a:r>
              <a:rPr lang="en-US" sz="3200" dirty="0" err="1"/>
              <a:t>otorite</a:t>
            </a:r>
            <a:endParaRPr lang="en-US" sz="3200" dirty="0"/>
          </a:p>
          <a:p>
            <a:pPr marL="381000" indent="-381000" algn="ctr">
              <a:lnSpc>
                <a:spcPct val="90000"/>
              </a:lnSpc>
              <a:buFont typeface="Wingdings" pitchFamily="2" charset="2"/>
              <a:buChar char=""/>
            </a:pPr>
            <a:r>
              <a:rPr lang="en-US" sz="3200" dirty="0" err="1"/>
              <a:t>güven</a:t>
            </a:r>
            <a:endParaRPr lang="en-US" sz="3200" dirty="0"/>
          </a:p>
          <a:p>
            <a:pPr marL="381000" indent="-381000" algn="ctr">
              <a:lnSpc>
                <a:spcPct val="90000"/>
              </a:lnSpc>
              <a:buFont typeface="Wingdings" pitchFamily="2" charset="2"/>
              <a:buChar char=""/>
            </a:pPr>
            <a:r>
              <a:rPr lang="en-US" sz="3200" dirty="0" err="1"/>
              <a:t>kontrol</a:t>
            </a:r>
            <a:r>
              <a:rPr lang="en-US" sz="3200" dirty="0"/>
              <a:t> </a:t>
            </a:r>
          </a:p>
          <a:p>
            <a:pPr marL="381000" indent="-381000" algn="ctr">
              <a:lnSpc>
                <a:spcPct val="90000"/>
              </a:lnSpc>
              <a:buFont typeface="Wingdings" pitchFamily="2" charset="2"/>
              <a:buChar char=""/>
            </a:pPr>
            <a:r>
              <a:rPr lang="en-US" sz="3200" dirty="0" err="1"/>
              <a:t>Enerji</a:t>
            </a:r>
            <a:endParaRPr lang="tr-TR" sz="3200" dirty="0"/>
          </a:p>
          <a:p>
            <a:pPr marL="381000" indent="-381000" algn="ctr">
              <a:lnSpc>
                <a:spcPct val="90000"/>
              </a:lnSpc>
              <a:buFontTx/>
              <a:buNone/>
            </a:pPr>
            <a:endParaRPr lang="tr-TR" sz="4400" dirty="0">
              <a:effectLst>
                <a:outerShdw blurRad="38100" dist="38100" dir="2700000" algn="tl">
                  <a:srgbClr val="C0C0C0"/>
                </a:outerShdw>
              </a:effectLst>
            </a:endParaRPr>
          </a:p>
          <a:p>
            <a:pPr marL="381000" indent="-381000" algn="ctr">
              <a:lnSpc>
                <a:spcPct val="90000"/>
              </a:lnSpc>
              <a:buFont typeface="Wingdings" pitchFamily="2" charset="2"/>
              <a:buChar char=""/>
            </a:pPr>
            <a:r>
              <a:rPr lang="tr-TR" sz="4400" dirty="0">
                <a:effectLst>
                  <a:outerShdw blurRad="38100" dist="38100" dir="2700000" algn="tl">
                    <a:srgbClr val="C0C0C0"/>
                  </a:outerShdw>
                </a:effectLst>
              </a:rPr>
              <a:t>(ör. kravat veya fular)</a:t>
            </a:r>
          </a:p>
          <a:p>
            <a:pPr marL="381000" indent="-381000" algn="ctr">
              <a:lnSpc>
                <a:spcPct val="90000"/>
              </a:lnSpc>
              <a:buFont typeface="Wingdings 2" pitchFamily="18" charset="2"/>
              <a:buNone/>
            </a:pPr>
            <a:endParaRPr lang="en-US" sz="4400" dirty="0">
              <a:effectLst>
                <a:outerShdw blurRad="38100" dist="38100" dir="2700000" algn="tl">
                  <a:srgbClr val="C0C0C0"/>
                </a:outerShdw>
              </a:effectLst>
            </a:endParaRPr>
          </a:p>
        </p:txBody>
      </p:sp>
      <p:sp>
        <p:nvSpPr>
          <p:cNvPr id="86018" name="Rectangle 2"/>
          <p:cNvSpPr>
            <a:spLocks noGrp="1" noChangeArrowheads="1"/>
          </p:cNvSpPr>
          <p:nvPr>
            <p:ph type="title" idx="4294967295"/>
          </p:nvPr>
        </p:nvSpPr>
        <p:spPr>
          <a:xfrm>
            <a:off x="0" y="838200"/>
            <a:ext cx="8229600" cy="1143000"/>
          </a:xfrm>
          <a:prstGeom prst="rect">
            <a:avLst/>
          </a:prstGeom>
        </p:spPr>
        <p:txBody>
          <a:bodyPr lIns="90488" tIns="44450" rIns="90488" bIns="44450" anchor="t" anchorCtr="1">
            <a:normAutofit fontScale="90000"/>
          </a:bodyPr>
          <a:lstStyle/>
          <a:p>
            <a:r>
              <a:rPr lang="en-US" sz="7200" i="1" dirty="0" err="1">
                <a:solidFill>
                  <a:srgbClr val="FF0000"/>
                </a:solidFill>
                <a:effectLst>
                  <a:outerShdw blurRad="38100" dist="38100" dir="2700000" algn="tl">
                    <a:srgbClr val="C0C0C0"/>
                  </a:outerShdw>
                </a:effectLst>
              </a:rPr>
              <a:t>Kırmızı</a:t>
            </a:r>
            <a:endParaRPr lang="en-US" sz="7200" i="1" dirty="0">
              <a:solidFill>
                <a:srgbClr val="FF0000"/>
              </a:solidFill>
              <a:effectLst>
                <a:outerShdw blurRad="38100" dist="38100" dir="2700000" algn="tl">
                  <a:srgbClr val="C0C0C0"/>
                </a:outerShdw>
              </a:effectLst>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4294967295"/>
          </p:nvPr>
        </p:nvSpPr>
        <p:spPr>
          <a:xfrm>
            <a:off x="0" y="1981200"/>
            <a:ext cx="8229600" cy="4525963"/>
          </a:xfrm>
          <a:prstGeom prst="rect">
            <a:avLst/>
          </a:prstGeom>
        </p:spPr>
        <p:txBody>
          <a:bodyPr lIns="90488" tIns="44450" rIns="90488" bIns="44450" anchorCtr="1">
            <a:normAutofit/>
          </a:bodyPr>
          <a:lstStyle/>
          <a:p>
            <a:pPr marL="381000" indent="-381000" algn="ctr">
              <a:buFont typeface="Wingdings" pitchFamily="2" charset="2"/>
              <a:buChar char=""/>
            </a:pPr>
            <a:endParaRPr lang="en-US" sz="4400">
              <a:effectLst>
                <a:outerShdw blurRad="38100" dist="38100" dir="2700000" algn="tl">
                  <a:srgbClr val="C0C0C0"/>
                </a:outerShdw>
              </a:effectLst>
            </a:endParaRPr>
          </a:p>
          <a:p>
            <a:pPr marL="381000" indent="-381000" algn="ctr">
              <a:buFont typeface="Wingdings" pitchFamily="2" charset="2"/>
              <a:buChar char=""/>
            </a:pPr>
            <a:r>
              <a:rPr lang="en-US" sz="4400">
                <a:effectLst>
                  <a:outerShdw blurRad="38100" dist="38100" dir="2700000" algn="tl">
                    <a:srgbClr val="C0C0C0"/>
                  </a:outerShdw>
                </a:effectLst>
              </a:rPr>
              <a:t>dikkati yoğunlaştırma</a:t>
            </a:r>
          </a:p>
          <a:p>
            <a:pPr marL="381000" indent="-381000" algn="ctr">
              <a:buFont typeface="Wingdings" pitchFamily="2" charset="2"/>
              <a:buChar char=""/>
            </a:pPr>
            <a:r>
              <a:rPr lang="tr-TR" sz="4400">
                <a:effectLst>
                  <a:outerShdw blurRad="38100" dist="38100" dir="2700000" algn="tl">
                    <a:srgbClr val="C0C0C0"/>
                  </a:outerShdw>
                </a:effectLst>
              </a:rPr>
              <a:t>odaklanma </a:t>
            </a:r>
            <a:endParaRPr lang="en-US" sz="4400">
              <a:effectLst>
                <a:outerShdw blurRad="38100" dist="38100" dir="2700000" algn="tl">
                  <a:srgbClr val="C0C0C0"/>
                </a:outerShdw>
              </a:effectLst>
            </a:endParaRPr>
          </a:p>
          <a:p>
            <a:pPr marL="381000" indent="-381000" algn="ctr">
              <a:buFont typeface="Wingdings" pitchFamily="2" charset="2"/>
              <a:buChar char=""/>
            </a:pPr>
            <a:endParaRPr lang="en-US" sz="4400">
              <a:effectLst>
                <a:outerShdw blurRad="38100" dist="38100" dir="2700000" algn="tl">
                  <a:srgbClr val="C0C0C0"/>
                </a:outerShdw>
              </a:effectLst>
            </a:endParaRPr>
          </a:p>
        </p:txBody>
      </p:sp>
      <p:sp>
        <p:nvSpPr>
          <p:cNvPr id="87042" name="Rectangle 2"/>
          <p:cNvSpPr>
            <a:spLocks noGrp="1" noChangeArrowheads="1"/>
          </p:cNvSpPr>
          <p:nvPr>
            <p:ph type="title" idx="4294967295"/>
          </p:nvPr>
        </p:nvSpPr>
        <p:spPr>
          <a:xfrm>
            <a:off x="0" y="1066800"/>
            <a:ext cx="8229600" cy="1143000"/>
          </a:xfrm>
          <a:prstGeom prst="rect">
            <a:avLst/>
          </a:prstGeom>
        </p:spPr>
        <p:txBody>
          <a:bodyPr lIns="90488" tIns="44450" rIns="90488" bIns="44450" anchor="t" anchorCtr="1">
            <a:normAutofit fontScale="90000"/>
          </a:bodyPr>
          <a:lstStyle/>
          <a:p>
            <a:pPr fontAlgn="auto">
              <a:spcAft>
                <a:spcPts val="0"/>
              </a:spcAft>
              <a:defRPr/>
            </a:pPr>
            <a:r>
              <a:rPr lang="en-US" sz="8000" i="1" dirty="0" err="1">
                <a:solidFill>
                  <a:srgbClr val="009900"/>
                </a:solidFill>
                <a:effectLst>
                  <a:outerShdw blurRad="38100" dist="38100" dir="2700000" algn="tl">
                    <a:srgbClr val="C0C0C0"/>
                  </a:outerShdw>
                </a:effectLst>
              </a:rPr>
              <a:t>Yeşil</a:t>
            </a:r>
            <a:endParaRPr lang="en-US" sz="8000" i="1" dirty="0">
              <a:solidFill>
                <a:srgbClr val="009900"/>
              </a:solidFill>
              <a:effectLst>
                <a:outerShdw blurRad="38100" dist="38100" dir="2700000" algn="tl">
                  <a:srgbClr val="C0C0C0"/>
                </a:outerShdw>
              </a:effectLst>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990600" y="981075"/>
            <a:ext cx="8153400" cy="990600"/>
          </a:xfrm>
        </p:spPr>
        <p:txBody>
          <a:bodyPr/>
          <a:lstStyle/>
          <a:p>
            <a:r>
              <a:rPr lang="tr-TR" dirty="0"/>
              <a:t>Suça Sürüklenen Çocuk</a:t>
            </a:r>
          </a:p>
        </p:txBody>
      </p:sp>
      <p:sp>
        <p:nvSpPr>
          <p:cNvPr id="20483" name="Content Placeholder 2"/>
          <p:cNvSpPr>
            <a:spLocks noGrp="1"/>
          </p:cNvSpPr>
          <p:nvPr>
            <p:ph idx="4294967295"/>
          </p:nvPr>
        </p:nvSpPr>
        <p:spPr>
          <a:xfrm>
            <a:off x="990600" y="2276475"/>
            <a:ext cx="8153400" cy="3819525"/>
          </a:xfrm>
        </p:spPr>
        <p:txBody>
          <a:bodyPr/>
          <a:lstStyle/>
          <a:p>
            <a:pPr>
              <a:buFont typeface="Wingdings" pitchFamily="2" charset="2"/>
              <a:buNone/>
            </a:pPr>
            <a:r>
              <a:rPr lang="tr-TR" dirty="0"/>
              <a:t>	</a:t>
            </a:r>
          </a:p>
          <a:p>
            <a:pPr>
              <a:buFont typeface="Wingdings" pitchFamily="2" charset="2"/>
              <a:buNone/>
            </a:pPr>
            <a:r>
              <a:rPr lang="tr-TR" dirty="0"/>
              <a:t>	Kanunlarda suç olarak tanımlanan bir </a:t>
            </a:r>
            <a:r>
              <a:rPr lang="tr-TR" b="1" i="1" u="sng" dirty="0">
                <a:solidFill>
                  <a:srgbClr val="FF0000"/>
                </a:solidFill>
                <a:effectLst>
                  <a:outerShdw blurRad="38100" dist="38100" dir="2700000" algn="tl">
                    <a:srgbClr val="000000">
                      <a:alpha val="43137"/>
                    </a:srgbClr>
                  </a:outerShdw>
                </a:effectLst>
              </a:rPr>
              <a:t>fiili işlediği iddiası</a:t>
            </a:r>
            <a:r>
              <a:rPr lang="tr-TR" dirty="0"/>
              <a:t> ile hakkında soruşturma veya kovuşturma yapılan ya da </a:t>
            </a:r>
            <a:r>
              <a:rPr lang="tr-TR" b="1" i="1" u="sng" dirty="0">
                <a:solidFill>
                  <a:srgbClr val="FF0000"/>
                </a:solidFill>
                <a:effectLst>
                  <a:outerShdw blurRad="38100" dist="38100" dir="2700000" algn="tl">
                    <a:srgbClr val="000000">
                      <a:alpha val="43137"/>
                    </a:srgbClr>
                  </a:outerShdw>
                </a:effectLst>
              </a:rPr>
              <a:t>işlediği fiilden dolayı </a:t>
            </a:r>
            <a:r>
              <a:rPr lang="tr-TR" dirty="0"/>
              <a:t>hakkında </a:t>
            </a:r>
            <a:r>
              <a:rPr lang="tr-TR" u="sng" dirty="0"/>
              <a:t>güvenlik tedbirine </a:t>
            </a:r>
            <a:r>
              <a:rPr lang="tr-TR" dirty="0"/>
              <a:t>karar verilen çocukları tanımlamaktadır.</a:t>
            </a:r>
          </a:p>
          <a:p>
            <a:pPr>
              <a:buFont typeface="Wingdings" pitchFamily="2" charset="2"/>
              <a:buNone/>
            </a:pPr>
            <a:endParaRPr lang="tr-TR" dirty="0"/>
          </a:p>
          <a:p>
            <a:pPr>
              <a:buFont typeface="Wingdings" pitchFamily="2" charset="2"/>
              <a:buNone/>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1000"/>
                                        <p:tgtEl>
                                          <p:spTgt spid="20483">
                                            <p:txEl>
                                              <p:pRg st="0" end="0"/>
                                            </p:txEl>
                                          </p:spTgt>
                                        </p:tgtEl>
                                      </p:cBhvr>
                                    </p:animEffect>
                                    <p:anim calcmode="lin" valueType="num">
                                      <p:cBhvr>
                                        <p:cTn id="13"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Effect transition="in" filter="fade">
                                      <p:cBhvr>
                                        <p:cTn id="19" dur="1000"/>
                                        <p:tgtEl>
                                          <p:spTgt spid="20483">
                                            <p:txEl>
                                              <p:pRg st="1" end="1"/>
                                            </p:txEl>
                                          </p:spTgt>
                                        </p:tgtEl>
                                      </p:cBhvr>
                                    </p:animEffect>
                                    <p:anim calcmode="lin" valueType="num">
                                      <p:cBhvr>
                                        <p:cTn id="20"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4294967295"/>
          </p:nvPr>
        </p:nvSpPr>
        <p:spPr>
          <a:xfrm>
            <a:off x="0" y="2305050"/>
            <a:ext cx="6908800" cy="4114800"/>
          </a:xfrm>
          <a:prstGeom prst="rect">
            <a:avLst/>
          </a:prstGeom>
        </p:spPr>
        <p:txBody>
          <a:bodyPr lIns="90488" tIns="44450" rIns="90488" bIns="44450" anchorCtr="1">
            <a:normAutofit/>
          </a:bodyPr>
          <a:lstStyle/>
          <a:p>
            <a:pPr marL="381000" indent="-381000" algn="ctr">
              <a:buFont typeface="Wingdings" pitchFamily="2" charset="2"/>
              <a:buChar char=""/>
            </a:pPr>
            <a:r>
              <a:rPr lang="en-US" sz="4400">
                <a:effectLst>
                  <a:outerShdw blurRad="38100" dist="38100" dir="2700000" algn="tl">
                    <a:srgbClr val="C0C0C0"/>
                  </a:outerShdw>
                </a:effectLst>
              </a:rPr>
              <a:t>gevşeme</a:t>
            </a:r>
          </a:p>
          <a:p>
            <a:pPr marL="381000" indent="-381000" algn="ctr">
              <a:buFont typeface="Wingdings" pitchFamily="2" charset="2"/>
              <a:buChar char=""/>
            </a:pPr>
            <a:r>
              <a:rPr lang="en-US" sz="4400">
                <a:effectLst>
                  <a:outerShdw blurRad="38100" dist="38100" dir="2700000" algn="tl">
                    <a:srgbClr val="C0C0C0"/>
                  </a:outerShdw>
                </a:effectLst>
              </a:rPr>
              <a:t>stresin çözülmesi</a:t>
            </a:r>
          </a:p>
          <a:p>
            <a:pPr marL="381000" indent="-381000" algn="ctr">
              <a:buFont typeface="Wingdings" pitchFamily="2" charset="2"/>
              <a:buChar char=""/>
            </a:pPr>
            <a:r>
              <a:rPr lang="en-US" sz="4400">
                <a:effectLst>
                  <a:outerShdw blurRad="38100" dist="38100" dir="2700000" algn="tl">
                    <a:srgbClr val="C0C0C0"/>
                  </a:outerShdw>
                </a:effectLst>
              </a:rPr>
              <a:t>yaratıcılığın azalması</a:t>
            </a:r>
          </a:p>
        </p:txBody>
      </p:sp>
      <p:sp>
        <p:nvSpPr>
          <p:cNvPr id="88066" name="Rectangle 2"/>
          <p:cNvSpPr>
            <a:spLocks noGrp="1" noChangeArrowheads="1"/>
          </p:cNvSpPr>
          <p:nvPr>
            <p:ph type="title" idx="4294967295"/>
          </p:nvPr>
        </p:nvSpPr>
        <p:spPr>
          <a:xfrm>
            <a:off x="0" y="1123950"/>
            <a:ext cx="8229600" cy="1143000"/>
          </a:xfrm>
          <a:prstGeom prst="rect">
            <a:avLst/>
          </a:prstGeom>
        </p:spPr>
        <p:txBody>
          <a:bodyPr lIns="90488" tIns="44450" rIns="90488" bIns="44450" anchor="t" anchorCtr="1">
            <a:normAutofit fontScale="90000"/>
          </a:bodyPr>
          <a:lstStyle/>
          <a:p>
            <a:pPr fontAlgn="auto">
              <a:spcAft>
                <a:spcPts val="0"/>
              </a:spcAft>
              <a:defRPr/>
            </a:pPr>
            <a:r>
              <a:rPr lang="en-US" sz="8000" i="1" dirty="0" err="1">
                <a:solidFill>
                  <a:srgbClr val="6699FF"/>
                </a:solidFill>
                <a:effectLst>
                  <a:outerShdw blurRad="38100" dist="38100" dir="2700000" algn="tl">
                    <a:srgbClr val="C0C0C0"/>
                  </a:outerShdw>
                </a:effectLst>
              </a:rPr>
              <a:t>Mavi</a:t>
            </a:r>
            <a:endParaRPr lang="en-US" sz="8000" i="1" dirty="0">
              <a:solidFill>
                <a:srgbClr val="6699FF"/>
              </a:solidFill>
              <a:effectLst>
                <a:outerShdw blurRad="38100" dist="38100" dir="2700000" algn="tl">
                  <a:srgbClr val="C0C0C0"/>
                </a:outerShdw>
              </a:effectLst>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4294967295"/>
          </p:nvPr>
        </p:nvSpPr>
        <p:spPr>
          <a:xfrm>
            <a:off x="0" y="2346325"/>
            <a:ext cx="6908800" cy="4114800"/>
          </a:xfrm>
          <a:prstGeom prst="rect">
            <a:avLst/>
          </a:prstGeom>
        </p:spPr>
        <p:txBody>
          <a:bodyPr lIns="90488" tIns="44450" rIns="90488" bIns="44450" anchorCtr="1">
            <a:normAutofit/>
          </a:bodyPr>
          <a:lstStyle/>
          <a:p>
            <a:pPr marL="381000" indent="-381000" algn="ctr">
              <a:buFont typeface="Wingdings" pitchFamily="2" charset="2"/>
              <a:buChar char=""/>
            </a:pPr>
            <a:r>
              <a:rPr lang="en-US" sz="4400">
                <a:effectLst>
                  <a:outerShdw blurRad="38100" dist="38100" dir="2700000" algn="tl">
                    <a:srgbClr val="C0C0C0"/>
                  </a:outerShdw>
                </a:effectLst>
              </a:rPr>
              <a:t>beyin </a:t>
            </a:r>
            <a:r>
              <a:rPr lang="tr-TR" sz="4400">
                <a:effectLst>
                  <a:outerShdw blurRad="38100" dist="38100" dir="2700000" algn="tl">
                    <a:srgbClr val="C0C0C0"/>
                  </a:outerShdw>
                </a:effectLst>
              </a:rPr>
              <a:t>aktivitesini </a:t>
            </a:r>
            <a:r>
              <a:rPr lang="en-US" sz="4400">
                <a:effectLst>
                  <a:outerShdw blurRad="38100" dist="38100" dir="2700000" algn="tl">
                    <a:srgbClr val="C0C0C0"/>
                  </a:outerShdw>
                </a:effectLst>
              </a:rPr>
              <a:t>hızlandırıcı</a:t>
            </a:r>
          </a:p>
          <a:p>
            <a:pPr marL="381000" indent="-381000" algn="ctr">
              <a:buFont typeface="Wingdings" pitchFamily="2" charset="2"/>
              <a:buChar char=""/>
            </a:pPr>
            <a:r>
              <a:rPr lang="en-US" sz="4400">
                <a:effectLst>
                  <a:outerShdw blurRad="38100" dist="38100" dir="2700000" algn="tl">
                    <a:srgbClr val="C0C0C0"/>
                  </a:outerShdw>
                </a:effectLst>
              </a:rPr>
              <a:t>düşünme</a:t>
            </a:r>
          </a:p>
          <a:p>
            <a:pPr marL="381000" indent="-381000" algn="ctr">
              <a:buFont typeface="Wingdings" pitchFamily="2" charset="2"/>
              <a:buChar char=""/>
            </a:pPr>
            <a:r>
              <a:rPr lang="en-US" sz="4400">
                <a:effectLst>
                  <a:outerShdw blurRad="38100" dist="38100" dir="2700000" algn="tl">
                    <a:srgbClr val="C0C0C0"/>
                  </a:outerShdw>
                </a:effectLst>
              </a:rPr>
              <a:t>patlayan fikirler</a:t>
            </a:r>
          </a:p>
        </p:txBody>
      </p:sp>
      <p:sp>
        <p:nvSpPr>
          <p:cNvPr id="89090" name="Rectangle 2"/>
          <p:cNvSpPr>
            <a:spLocks noGrp="1" noChangeArrowheads="1"/>
          </p:cNvSpPr>
          <p:nvPr>
            <p:ph type="title" idx="4294967295"/>
          </p:nvPr>
        </p:nvSpPr>
        <p:spPr>
          <a:xfrm>
            <a:off x="0" y="990600"/>
            <a:ext cx="8229600" cy="1143000"/>
          </a:xfrm>
          <a:prstGeom prst="rect">
            <a:avLst/>
          </a:prstGeom>
        </p:spPr>
        <p:txBody>
          <a:bodyPr lIns="90488" tIns="44450" rIns="90488" bIns="44450" anchor="t" anchorCtr="1">
            <a:normAutofit fontScale="90000"/>
          </a:bodyPr>
          <a:lstStyle/>
          <a:p>
            <a:pPr fontAlgn="auto">
              <a:spcAft>
                <a:spcPts val="0"/>
              </a:spcAft>
              <a:defRPr/>
            </a:pPr>
            <a:r>
              <a:rPr lang="en-US" sz="8000" i="1" dirty="0" err="1">
                <a:solidFill>
                  <a:srgbClr val="CC00FF"/>
                </a:solidFill>
                <a:effectLst>
                  <a:outerShdw blurRad="38100" dist="38100" dir="2700000" algn="tl">
                    <a:srgbClr val="C0C0C0"/>
                  </a:outerShdw>
                </a:effectLst>
              </a:rPr>
              <a:t>Mor</a:t>
            </a:r>
            <a:endParaRPr lang="en-US" sz="8000" i="1" dirty="0">
              <a:solidFill>
                <a:srgbClr val="CC00FF"/>
              </a:solidFill>
              <a:effectLst>
                <a:outerShdw blurRad="38100" dist="38100" dir="2700000" algn="tl">
                  <a:srgbClr val="C0C0C0"/>
                </a:outerShdw>
              </a:effectLst>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4294967295"/>
          </p:nvPr>
        </p:nvSpPr>
        <p:spPr>
          <a:xfrm>
            <a:off x="0" y="2371725"/>
            <a:ext cx="8229600" cy="4349750"/>
          </a:xfrm>
          <a:prstGeom prst="rect">
            <a:avLst/>
          </a:prstGeom>
        </p:spPr>
        <p:txBody>
          <a:bodyPr lIns="90488" tIns="44450" rIns="90488" bIns="44450" anchorCtr="1">
            <a:normAutofit/>
          </a:bodyPr>
          <a:lstStyle/>
          <a:p>
            <a:pPr marL="381000" indent="-381000" algn="ctr">
              <a:buFont typeface="Wingdings" pitchFamily="2" charset="2"/>
              <a:buChar char=""/>
            </a:pPr>
            <a:r>
              <a:rPr lang="en-US" sz="4400" dirty="0" err="1">
                <a:effectLst>
                  <a:outerShdw blurRad="38100" dist="38100" dir="2700000" algn="tl">
                    <a:srgbClr val="C0C0C0"/>
                  </a:outerShdw>
                </a:effectLst>
              </a:rPr>
              <a:t>ciddiyet</a:t>
            </a:r>
            <a:endParaRPr lang="en-US" sz="4400" dirty="0">
              <a:effectLst>
                <a:outerShdw blurRad="38100" dist="38100" dir="2700000" algn="tl">
                  <a:srgbClr val="C0C0C0"/>
                </a:outerShdw>
              </a:effectLst>
            </a:endParaRPr>
          </a:p>
          <a:p>
            <a:pPr marL="381000" indent="-381000" algn="ctr">
              <a:buFont typeface="Wingdings" pitchFamily="2" charset="2"/>
              <a:buChar char=""/>
            </a:pPr>
            <a:r>
              <a:rPr lang="en-US" sz="4400" dirty="0" err="1">
                <a:effectLst>
                  <a:outerShdw blurRad="38100" dist="38100" dir="2700000" algn="tl">
                    <a:srgbClr val="C0C0C0"/>
                  </a:outerShdw>
                </a:effectLst>
              </a:rPr>
              <a:t>tipik</a:t>
            </a:r>
            <a:r>
              <a:rPr lang="en-US" sz="4400" dirty="0">
                <a:effectLst>
                  <a:outerShdw blurRad="38100" dist="38100" dir="2700000" algn="tl">
                    <a:srgbClr val="C0C0C0"/>
                  </a:outerShdw>
                </a:effectLst>
              </a:rPr>
              <a:t> </a:t>
            </a:r>
            <a:r>
              <a:rPr lang="en-US" sz="4400" dirty="0" err="1">
                <a:effectLst>
                  <a:outerShdw blurRad="38100" dist="38100" dir="2700000" algn="tl">
                    <a:srgbClr val="C0C0C0"/>
                  </a:outerShdw>
                </a:effectLst>
              </a:rPr>
              <a:t>resmi</a:t>
            </a:r>
            <a:r>
              <a:rPr lang="en-US" sz="4400" dirty="0">
                <a:effectLst>
                  <a:outerShdw blurRad="38100" dist="38100" dir="2700000" algn="tl">
                    <a:srgbClr val="C0C0C0"/>
                  </a:outerShdw>
                </a:effectLst>
              </a:rPr>
              <a:t> </a:t>
            </a:r>
            <a:r>
              <a:rPr lang="en-US" sz="4400" dirty="0" err="1">
                <a:effectLst>
                  <a:outerShdw blurRad="38100" dist="38100" dir="2700000" algn="tl">
                    <a:srgbClr val="C0C0C0"/>
                  </a:outerShdw>
                </a:effectLst>
              </a:rPr>
              <a:t>imaj</a:t>
            </a:r>
            <a:endParaRPr lang="en-US" sz="4400" dirty="0">
              <a:effectLst>
                <a:outerShdw blurRad="38100" dist="38100" dir="2700000" algn="tl">
                  <a:srgbClr val="C0C0C0"/>
                </a:outerShdw>
              </a:effectLst>
            </a:endParaRPr>
          </a:p>
          <a:p>
            <a:pPr marL="381000" indent="-381000" algn="ctr">
              <a:buFont typeface="Wingdings" pitchFamily="2" charset="2"/>
              <a:buChar char=""/>
            </a:pPr>
            <a:r>
              <a:rPr lang="en-US" sz="4400" dirty="0" err="1">
                <a:effectLst>
                  <a:outerShdw blurRad="38100" dist="38100" dir="2700000" algn="tl">
                    <a:srgbClr val="C0C0C0"/>
                  </a:outerShdw>
                </a:effectLst>
              </a:rPr>
              <a:t>karşı</a:t>
            </a:r>
            <a:r>
              <a:rPr lang="en-US" sz="4400" dirty="0">
                <a:effectLst>
                  <a:outerShdw blurRad="38100" dist="38100" dir="2700000" algn="tl">
                    <a:srgbClr val="C0C0C0"/>
                  </a:outerShdw>
                </a:effectLst>
              </a:rPr>
              <a:t> </a:t>
            </a:r>
            <a:r>
              <a:rPr lang="en-US" sz="4400" dirty="0" err="1">
                <a:effectLst>
                  <a:outerShdw blurRad="38100" dist="38100" dir="2700000" algn="tl">
                    <a:srgbClr val="C0C0C0"/>
                  </a:outerShdw>
                </a:effectLst>
              </a:rPr>
              <a:t>durulması</a:t>
            </a:r>
            <a:r>
              <a:rPr lang="en-US" sz="4400" dirty="0">
                <a:effectLst>
                  <a:outerShdw blurRad="38100" dist="38100" dir="2700000" algn="tl">
                    <a:srgbClr val="C0C0C0"/>
                  </a:outerShdw>
                </a:effectLst>
              </a:rPr>
              <a:t> </a:t>
            </a:r>
            <a:r>
              <a:rPr lang="en-US" sz="4400" dirty="0" err="1">
                <a:effectLst>
                  <a:outerShdw blurRad="38100" dist="38100" dir="2700000" algn="tl">
                    <a:srgbClr val="C0C0C0"/>
                  </a:outerShdw>
                </a:effectLst>
              </a:rPr>
              <a:t>güç</a:t>
            </a:r>
            <a:endParaRPr lang="en-US" sz="4400" dirty="0">
              <a:effectLst>
                <a:outerShdw blurRad="38100" dist="38100" dir="2700000" algn="tl">
                  <a:srgbClr val="C0C0C0"/>
                </a:outerShdw>
              </a:effectLst>
            </a:endParaRPr>
          </a:p>
          <a:p>
            <a:pPr marL="381000" indent="-381000" algn="ctr">
              <a:buFont typeface="Wingdings" pitchFamily="2" charset="2"/>
              <a:buChar char=""/>
            </a:pPr>
            <a:r>
              <a:rPr lang="en-US" sz="4400" dirty="0" err="1">
                <a:effectLst>
                  <a:outerShdw blurRad="38100" dist="38100" dir="2700000" algn="tl">
                    <a:srgbClr val="C0C0C0"/>
                  </a:outerShdw>
                </a:effectLst>
              </a:rPr>
              <a:t>esnek</a:t>
            </a:r>
            <a:r>
              <a:rPr lang="en-US" sz="4400" dirty="0">
                <a:effectLst>
                  <a:outerShdw blurRad="38100" dist="38100" dir="2700000" algn="tl">
                    <a:srgbClr val="C0C0C0"/>
                  </a:outerShdw>
                </a:effectLst>
              </a:rPr>
              <a:t> </a:t>
            </a:r>
            <a:r>
              <a:rPr lang="en-US" sz="4400" dirty="0" err="1">
                <a:effectLst>
                  <a:outerShdw blurRad="38100" dist="38100" dir="2700000" algn="tl">
                    <a:srgbClr val="C0C0C0"/>
                  </a:outerShdw>
                </a:effectLst>
              </a:rPr>
              <a:t>deği</a:t>
            </a:r>
            <a:r>
              <a:rPr lang="tr-TR" sz="4400" dirty="0">
                <a:effectLst>
                  <a:outerShdw blurRad="38100" dist="38100" dir="2700000" algn="tl">
                    <a:srgbClr val="C0C0C0"/>
                  </a:outerShdw>
                </a:effectLst>
              </a:rPr>
              <a:t>l</a:t>
            </a:r>
          </a:p>
        </p:txBody>
      </p:sp>
      <p:sp>
        <p:nvSpPr>
          <p:cNvPr id="90114" name="Rectangle 2"/>
          <p:cNvSpPr>
            <a:spLocks noGrp="1" noChangeArrowheads="1"/>
          </p:cNvSpPr>
          <p:nvPr>
            <p:ph type="title" idx="4294967295"/>
          </p:nvPr>
        </p:nvSpPr>
        <p:spPr>
          <a:xfrm>
            <a:off x="0" y="1066800"/>
            <a:ext cx="8229600" cy="1143000"/>
          </a:xfrm>
          <a:prstGeom prst="rect">
            <a:avLst/>
          </a:prstGeom>
        </p:spPr>
        <p:txBody>
          <a:bodyPr lIns="90488" tIns="44450" rIns="90488" bIns="44450" anchor="t" anchorCtr="1">
            <a:normAutofit fontScale="90000"/>
          </a:bodyPr>
          <a:lstStyle/>
          <a:p>
            <a:pPr fontAlgn="auto">
              <a:spcAft>
                <a:spcPts val="0"/>
              </a:spcAft>
              <a:defRPr/>
            </a:pPr>
            <a:r>
              <a:rPr lang="tr-TR" sz="8000" i="1" dirty="0">
                <a:solidFill>
                  <a:schemeClr val="tx1"/>
                </a:solidFill>
                <a:effectLst>
                  <a:outerShdw blurRad="38100" dist="38100" dir="2700000" algn="tl">
                    <a:srgbClr val="C0C0C0"/>
                  </a:outerShdw>
                </a:effectLst>
              </a:rPr>
              <a:t>Siyah</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4294967295"/>
          </p:nvPr>
        </p:nvSpPr>
        <p:spPr>
          <a:xfrm>
            <a:off x="0" y="2182813"/>
            <a:ext cx="8229600" cy="4321175"/>
          </a:xfrm>
          <a:prstGeom prst="rect">
            <a:avLst/>
          </a:prstGeom>
        </p:spPr>
        <p:txBody>
          <a:bodyPr lIns="90488" tIns="44450" rIns="90488" bIns="44450" anchorCtr="1">
            <a:normAutofit/>
          </a:bodyPr>
          <a:lstStyle/>
          <a:p>
            <a:pPr marL="381000" indent="-381000" algn="ctr">
              <a:buFont typeface="Wingdings" pitchFamily="2" charset="2"/>
              <a:buChar char=""/>
            </a:pPr>
            <a:r>
              <a:rPr lang="tr-TR" sz="3600">
                <a:effectLst>
                  <a:outerShdw blurRad="38100" dist="38100" dir="2700000" algn="tl">
                    <a:srgbClr val="C0C0C0"/>
                  </a:outerShdw>
                </a:effectLst>
              </a:rPr>
              <a:t>Toprak tonu</a:t>
            </a:r>
          </a:p>
          <a:p>
            <a:pPr marL="381000" indent="-381000" algn="ctr">
              <a:buFont typeface="Wingdings" pitchFamily="2" charset="2"/>
              <a:buChar char=""/>
            </a:pPr>
            <a:r>
              <a:rPr lang="tr-TR" sz="3600">
                <a:effectLst>
                  <a:outerShdw blurRad="38100" dist="38100" dir="2700000" algn="tl">
                    <a:srgbClr val="C0C0C0"/>
                  </a:outerShdw>
                </a:effectLst>
              </a:rPr>
              <a:t>Yumuşak</a:t>
            </a:r>
          </a:p>
          <a:p>
            <a:pPr marL="381000" indent="-381000" algn="ctr">
              <a:buFont typeface="Wingdings" pitchFamily="2" charset="2"/>
              <a:buChar char=""/>
            </a:pPr>
            <a:r>
              <a:rPr lang="tr-TR" sz="3600">
                <a:effectLst>
                  <a:outerShdw blurRad="38100" dist="38100" dir="2700000" algn="tl">
                    <a:srgbClr val="C0C0C0"/>
                  </a:outerShdw>
                </a:effectLst>
              </a:rPr>
              <a:t>Pazarlık gücü az </a:t>
            </a:r>
          </a:p>
          <a:p>
            <a:pPr marL="381000" indent="-381000" algn="ctr">
              <a:buFontTx/>
              <a:buNone/>
            </a:pPr>
            <a:r>
              <a:rPr lang="tr-TR" sz="3600">
                <a:effectLst>
                  <a:outerShdw blurRad="38100" dist="38100" dir="2700000" algn="tl">
                    <a:srgbClr val="C0C0C0"/>
                  </a:outerShdw>
                </a:effectLst>
              </a:rPr>
              <a:t>    (dışişleri ve bazı bankalar giydirmez)</a:t>
            </a:r>
            <a:endParaRPr lang="en-US" sz="3600">
              <a:effectLst>
                <a:outerShdw blurRad="38100" dist="38100" dir="2700000" algn="tl">
                  <a:srgbClr val="C0C0C0"/>
                </a:outerShdw>
              </a:effectLst>
            </a:endParaRPr>
          </a:p>
        </p:txBody>
      </p:sp>
      <p:sp>
        <p:nvSpPr>
          <p:cNvPr id="90114" name="Rectangle 2"/>
          <p:cNvSpPr>
            <a:spLocks noGrp="1" noChangeArrowheads="1"/>
          </p:cNvSpPr>
          <p:nvPr>
            <p:ph type="title" idx="4294967295"/>
          </p:nvPr>
        </p:nvSpPr>
        <p:spPr>
          <a:xfrm>
            <a:off x="0" y="1017588"/>
            <a:ext cx="8229600" cy="1143000"/>
          </a:xfrm>
          <a:prstGeom prst="rect">
            <a:avLst/>
          </a:prstGeom>
        </p:spPr>
        <p:txBody>
          <a:bodyPr lIns="90488" tIns="44450" rIns="90488" bIns="44450" anchor="t" anchorCtr="1">
            <a:normAutofit fontScale="90000"/>
          </a:bodyPr>
          <a:lstStyle/>
          <a:p>
            <a:pPr fontAlgn="auto">
              <a:spcAft>
                <a:spcPts val="0"/>
              </a:spcAft>
              <a:defRPr/>
            </a:pPr>
            <a:r>
              <a:rPr lang="tr-TR" sz="8000" i="1" dirty="0">
                <a:solidFill>
                  <a:srgbClr val="A6690A"/>
                </a:solidFill>
                <a:effectLst>
                  <a:outerShdw blurRad="38100" dist="38100" dir="2700000" algn="tl">
                    <a:srgbClr val="C0C0C0"/>
                  </a:outerShdw>
                </a:effectLst>
              </a:rPr>
              <a:t>Kahverengi</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idx="4294967295"/>
          </p:nvPr>
        </p:nvSpPr>
        <p:spPr>
          <a:xfrm>
            <a:off x="0" y="1146175"/>
            <a:ext cx="8229600" cy="1143000"/>
          </a:xfrm>
        </p:spPr>
        <p:txBody>
          <a:bodyPr>
            <a:normAutofit fontScale="90000"/>
          </a:bodyPr>
          <a:lstStyle/>
          <a:p>
            <a:pPr algn="ctr" fontAlgn="auto">
              <a:spcAft>
                <a:spcPts val="0"/>
              </a:spcAft>
              <a:defRPr/>
            </a:pPr>
            <a:r>
              <a:rPr lang="tr-TR" sz="7200" i="1" dirty="0">
                <a:solidFill>
                  <a:schemeClr val="tx1"/>
                </a:solidFill>
                <a:effectLst>
                  <a:outerShdw blurRad="38100" dist="38100" dir="2700000" algn="tl">
                    <a:srgbClr val="C0C0C0"/>
                  </a:outerShdw>
                </a:effectLst>
              </a:rPr>
              <a:t>Beyaz</a:t>
            </a:r>
          </a:p>
        </p:txBody>
      </p:sp>
      <p:sp>
        <p:nvSpPr>
          <p:cNvPr id="102403" name="Rectangle 3"/>
          <p:cNvSpPr>
            <a:spLocks noGrp="1" noChangeArrowheads="1"/>
          </p:cNvSpPr>
          <p:nvPr>
            <p:ph idx="4294967295"/>
          </p:nvPr>
        </p:nvSpPr>
        <p:spPr>
          <a:xfrm>
            <a:off x="914400" y="2590800"/>
            <a:ext cx="8229600" cy="4065588"/>
          </a:xfrm>
        </p:spPr>
        <p:txBody>
          <a:bodyPr/>
          <a:lstStyle/>
          <a:p>
            <a:pPr algn="ctr"/>
            <a:r>
              <a:rPr lang="tr-TR" sz="3600" dirty="0"/>
              <a:t>Masumiyet</a:t>
            </a:r>
          </a:p>
          <a:p>
            <a:pPr algn="ctr"/>
            <a:r>
              <a:rPr lang="tr-TR" sz="3600" dirty="0"/>
              <a:t>Temizlik</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4"/>
          <p:cNvSpPr>
            <a:spLocks noGrp="1" noChangeArrowheads="1"/>
          </p:cNvSpPr>
          <p:nvPr>
            <p:ph type="title" idx="4294967295"/>
          </p:nvPr>
        </p:nvSpPr>
        <p:spPr>
          <a:xfrm>
            <a:off x="914400" y="2205038"/>
            <a:ext cx="8229600" cy="1143000"/>
          </a:xfrm>
        </p:spPr>
        <p:txBody>
          <a:bodyPr>
            <a:normAutofit fontScale="90000"/>
          </a:bodyPr>
          <a:lstStyle/>
          <a:p>
            <a:pPr fontAlgn="auto">
              <a:spcAft>
                <a:spcPts val="0"/>
              </a:spcAft>
              <a:defRPr/>
            </a:pPr>
            <a:r>
              <a:rPr lang="tr-TR" sz="4000"/>
              <a:t>Dinleme </a:t>
            </a:r>
            <a:br>
              <a:rPr lang="tr-TR" sz="4000"/>
            </a:br>
            <a:r>
              <a:rPr lang="tr-TR" sz="4000"/>
              <a:t>Aktif Dinleme</a:t>
            </a:r>
            <a:endParaRPr lang="en-US" sz="40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914400" y="2743200"/>
            <a:ext cx="8229600" cy="1143000"/>
          </a:xfrm>
        </p:spPr>
        <p:txBody>
          <a:bodyPr/>
          <a:lstStyle/>
          <a:p>
            <a:r>
              <a:rPr lang="tr-TR" dirty="0"/>
              <a:t>Susunuz !</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0" y="2590800"/>
            <a:ext cx="8229600" cy="1143000"/>
          </a:xfrm>
        </p:spPr>
        <p:txBody>
          <a:bodyPr/>
          <a:lstStyle/>
          <a:p>
            <a:r>
              <a:rPr lang="tr-TR"/>
              <a:t>Onu dinlediğinizi gösteriniz</a:t>
            </a: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0" y="2667000"/>
            <a:ext cx="8229600" cy="1143000"/>
          </a:xfrm>
        </p:spPr>
        <p:txBody>
          <a:bodyPr/>
          <a:lstStyle/>
          <a:p>
            <a:r>
              <a:rPr lang="tr-TR" dirty="0"/>
              <a:t>Engelleri kaldırınız</a:t>
            </a: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914400" y="2743200"/>
            <a:ext cx="8229600" cy="1143000"/>
          </a:xfrm>
        </p:spPr>
        <p:txBody>
          <a:bodyPr/>
          <a:lstStyle/>
          <a:p>
            <a:r>
              <a:rPr lang="tr-TR" sz="4000" dirty="0"/>
              <a:t>Kendi duygularınızı kontrol ediniz</a:t>
            </a:r>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914400" y="1052513"/>
            <a:ext cx="8229600" cy="1143000"/>
          </a:xfrm>
        </p:spPr>
        <p:txBody>
          <a:bodyPr/>
          <a:lstStyle/>
          <a:p>
            <a:r>
              <a:rPr lang="tr-TR" dirty="0"/>
              <a:t>Korunma İhtiyacı Olan Çocuk </a:t>
            </a:r>
          </a:p>
        </p:txBody>
      </p:sp>
      <p:sp>
        <p:nvSpPr>
          <p:cNvPr id="21507" name="Content Placeholder 2"/>
          <p:cNvSpPr>
            <a:spLocks noGrp="1"/>
          </p:cNvSpPr>
          <p:nvPr>
            <p:ph idx="4294967295"/>
          </p:nvPr>
        </p:nvSpPr>
        <p:spPr>
          <a:xfrm>
            <a:off x="533400" y="2420938"/>
            <a:ext cx="8229600" cy="3903662"/>
          </a:xfrm>
        </p:spPr>
        <p:txBody>
          <a:bodyPr/>
          <a:lstStyle/>
          <a:p>
            <a:pPr>
              <a:buFont typeface="Wingdings" pitchFamily="2" charset="2"/>
              <a:buNone/>
            </a:pPr>
            <a:r>
              <a:rPr lang="tr-TR" dirty="0"/>
              <a:t>	</a:t>
            </a:r>
          </a:p>
          <a:p>
            <a:pPr>
              <a:buFont typeface="Wingdings" pitchFamily="2" charset="2"/>
              <a:buNone/>
            </a:pPr>
            <a:endParaRPr lang="tr-TR" dirty="0"/>
          </a:p>
          <a:p>
            <a:pPr>
              <a:buFont typeface="Wingdings" pitchFamily="2" charset="2"/>
              <a:buNone/>
            </a:pPr>
            <a:r>
              <a:rPr lang="tr-TR" dirty="0"/>
              <a:t>	Bedensel, zihinsel, ahlaki, sosyal ve duygusal </a:t>
            </a:r>
            <a:r>
              <a:rPr lang="tr-TR" b="1" i="1" u="sng" dirty="0">
                <a:solidFill>
                  <a:srgbClr val="FF0000"/>
                </a:solidFill>
                <a:effectLst>
                  <a:outerShdw blurRad="38100" dist="38100" dir="2700000" algn="tl">
                    <a:srgbClr val="000000">
                      <a:alpha val="43137"/>
                    </a:srgbClr>
                  </a:outerShdw>
                </a:effectLst>
              </a:rPr>
              <a:t>gelişimi</a:t>
            </a:r>
            <a:r>
              <a:rPr lang="tr-TR" dirty="0"/>
              <a:t> </a:t>
            </a:r>
            <a:r>
              <a:rPr lang="tr-TR" b="1" i="1" u="sng" dirty="0">
                <a:solidFill>
                  <a:srgbClr val="FF0000"/>
                </a:solidFill>
                <a:effectLst>
                  <a:outerShdw blurRad="38100" dist="38100" dir="2700000" algn="tl">
                    <a:srgbClr val="000000">
                      <a:alpha val="43137"/>
                    </a:srgbClr>
                  </a:outerShdw>
                </a:effectLst>
              </a:rPr>
              <a:t>ile kişisel güvenliği tehlikede olan</a:t>
            </a:r>
            <a:r>
              <a:rPr lang="tr-TR" dirty="0"/>
              <a:t>, ihmal veya istismar edilen ya da suç mağduru çocukları tanımlamaktadır.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1000"/>
                                        <p:tgtEl>
                                          <p:spTgt spid="21507">
                                            <p:txEl>
                                              <p:pRg st="0" end="0"/>
                                            </p:txEl>
                                          </p:spTgt>
                                        </p:tgtEl>
                                      </p:cBhvr>
                                    </p:animEffect>
                                    <p:anim calcmode="lin" valueType="num">
                                      <p:cBhvr>
                                        <p:cTn id="13"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Effect transition="in" filter="fade">
                                      <p:cBhvr>
                                        <p:cTn id="19" dur="1000"/>
                                        <p:tgtEl>
                                          <p:spTgt spid="21507">
                                            <p:txEl>
                                              <p:pRg st="2" end="2"/>
                                            </p:txEl>
                                          </p:spTgt>
                                        </p:tgtEl>
                                      </p:cBhvr>
                                    </p:animEffect>
                                    <p:anim calcmode="lin" valueType="num">
                                      <p:cBhvr>
                                        <p:cTn id="20"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914400" y="3048000"/>
            <a:ext cx="8229600" cy="1143000"/>
          </a:xfrm>
        </p:spPr>
        <p:txBody>
          <a:bodyPr/>
          <a:lstStyle/>
          <a:p>
            <a:r>
              <a:rPr lang="tr-TR" dirty="0"/>
              <a:t>Soru sorunuz</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914400" y="2743200"/>
            <a:ext cx="8229600" cy="1143000"/>
          </a:xfrm>
        </p:spPr>
        <p:txBody>
          <a:bodyPr/>
          <a:lstStyle/>
          <a:p>
            <a:r>
              <a:rPr lang="tr-TR" dirty="0"/>
              <a:t>Sözleri yansıtınız !</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idx="4294967295"/>
          </p:nvPr>
        </p:nvSpPr>
        <p:spPr>
          <a:xfrm>
            <a:off x="0" y="2130425"/>
            <a:ext cx="7772400" cy="1470025"/>
          </a:xfrm>
        </p:spPr>
        <p:txBody>
          <a:bodyPr/>
          <a:lstStyle/>
          <a:p>
            <a:pPr fontAlgn="auto">
              <a:spcAft>
                <a:spcPts val="0"/>
              </a:spcAft>
              <a:defRPr/>
            </a:pPr>
            <a:r>
              <a:rPr lang="tr-TR"/>
              <a:t>Yasal Süreçte </a:t>
            </a:r>
            <a:br>
              <a:rPr lang="tr-TR"/>
            </a:br>
            <a:r>
              <a:rPr lang="tr-TR"/>
              <a:t>Çocuklarla İletişim</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0" y="1066800"/>
            <a:ext cx="7772400" cy="1143000"/>
          </a:xfrm>
        </p:spPr>
        <p:txBody>
          <a:bodyPr/>
          <a:lstStyle/>
          <a:p>
            <a:r>
              <a:rPr lang="en-US" sz="5400" b="1" dirty="0" err="1"/>
              <a:t>Çocuklarla</a:t>
            </a:r>
            <a:r>
              <a:rPr lang="en-US" sz="5400" b="1" dirty="0"/>
              <a:t> </a:t>
            </a:r>
            <a:r>
              <a:rPr lang="en-US" sz="5400" b="1" dirty="0" err="1"/>
              <a:t>Görüşme</a:t>
            </a:r>
            <a:endParaRPr lang="en-US" sz="6000" b="1" dirty="0">
              <a:latin typeface="DomBold BT" pitchFamily="66" charset="0"/>
            </a:endParaRPr>
          </a:p>
        </p:txBody>
      </p:sp>
      <p:sp>
        <p:nvSpPr>
          <p:cNvPr id="115715" name="Rectangle 3"/>
          <p:cNvSpPr>
            <a:spLocks noGrp="1" noChangeArrowheads="1"/>
          </p:cNvSpPr>
          <p:nvPr>
            <p:ph idx="4294967295"/>
          </p:nvPr>
        </p:nvSpPr>
        <p:spPr>
          <a:xfrm>
            <a:off x="0" y="2376488"/>
            <a:ext cx="8229600" cy="4389437"/>
          </a:xfrm>
        </p:spPr>
        <p:txBody>
          <a:bodyPr/>
          <a:lstStyle/>
          <a:p>
            <a:pPr>
              <a:lnSpc>
                <a:spcPct val="80000"/>
              </a:lnSpc>
            </a:pPr>
            <a:r>
              <a:rPr lang="tr-TR" b="1" dirty="0"/>
              <a:t>yaş ve gelişim düzeyi</a:t>
            </a:r>
          </a:p>
          <a:p>
            <a:pPr>
              <a:lnSpc>
                <a:spcPct val="80000"/>
              </a:lnSpc>
            </a:pPr>
            <a:endParaRPr lang="tr-TR" b="1" dirty="0"/>
          </a:p>
          <a:p>
            <a:pPr>
              <a:lnSpc>
                <a:spcPct val="80000"/>
              </a:lnSpc>
            </a:pPr>
            <a:r>
              <a:rPr lang="tr-TR" b="1" dirty="0"/>
              <a:t>hafıza, telkine yatkınlık, </a:t>
            </a:r>
          </a:p>
          <a:p>
            <a:pPr>
              <a:lnSpc>
                <a:spcPct val="80000"/>
              </a:lnSpc>
            </a:pPr>
            <a:endParaRPr lang="tr-TR" b="1" dirty="0"/>
          </a:p>
          <a:p>
            <a:pPr>
              <a:lnSpc>
                <a:spcPct val="80000"/>
              </a:lnSpc>
            </a:pPr>
            <a:r>
              <a:rPr lang="tr-TR" b="1" dirty="0"/>
              <a:t>dil gelişimi  </a:t>
            </a:r>
          </a:p>
          <a:p>
            <a:pPr marL="0" indent="0">
              <a:lnSpc>
                <a:spcPct val="80000"/>
              </a:lnSpc>
              <a:buNone/>
            </a:pPr>
            <a:endParaRPr lang="tr-TR"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fade">
                                      <p:cBhvr>
                                        <p:cTn id="7" dur="500"/>
                                        <p:tgtEl>
                                          <p:spTgt spid="1157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5715">
                                            <p:txEl>
                                              <p:pRg st="0" end="0"/>
                                            </p:txEl>
                                          </p:spTgt>
                                        </p:tgtEl>
                                        <p:attrNameLst>
                                          <p:attrName>style.visibility</p:attrName>
                                        </p:attrNameLst>
                                      </p:cBhvr>
                                      <p:to>
                                        <p:strVal val="visible"/>
                                      </p:to>
                                    </p:set>
                                    <p:animEffect transition="in" filter="fade">
                                      <p:cBhvr>
                                        <p:cTn id="12" dur="1000"/>
                                        <p:tgtEl>
                                          <p:spTgt spid="115715">
                                            <p:txEl>
                                              <p:pRg st="0" end="0"/>
                                            </p:txEl>
                                          </p:spTgt>
                                        </p:tgtEl>
                                      </p:cBhvr>
                                    </p:animEffect>
                                    <p:anim calcmode="lin" valueType="num">
                                      <p:cBhvr>
                                        <p:cTn id="13" dur="10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57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5715">
                                            <p:txEl>
                                              <p:pRg st="2" end="2"/>
                                            </p:txEl>
                                          </p:spTgt>
                                        </p:tgtEl>
                                        <p:attrNameLst>
                                          <p:attrName>style.visibility</p:attrName>
                                        </p:attrNameLst>
                                      </p:cBhvr>
                                      <p:to>
                                        <p:strVal val="visible"/>
                                      </p:to>
                                    </p:set>
                                    <p:animEffect transition="in" filter="fade">
                                      <p:cBhvr>
                                        <p:cTn id="19" dur="1000"/>
                                        <p:tgtEl>
                                          <p:spTgt spid="115715">
                                            <p:txEl>
                                              <p:pRg st="2" end="2"/>
                                            </p:txEl>
                                          </p:spTgt>
                                        </p:tgtEl>
                                      </p:cBhvr>
                                    </p:animEffect>
                                    <p:anim calcmode="lin" valueType="num">
                                      <p:cBhvr>
                                        <p:cTn id="20" dur="10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57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5715">
                                            <p:txEl>
                                              <p:pRg st="4" end="4"/>
                                            </p:txEl>
                                          </p:spTgt>
                                        </p:tgtEl>
                                        <p:attrNameLst>
                                          <p:attrName>style.visibility</p:attrName>
                                        </p:attrNameLst>
                                      </p:cBhvr>
                                      <p:to>
                                        <p:strVal val="visible"/>
                                      </p:to>
                                    </p:set>
                                    <p:animEffect transition="in" filter="fade">
                                      <p:cBhvr>
                                        <p:cTn id="26" dur="1000"/>
                                        <p:tgtEl>
                                          <p:spTgt spid="115715">
                                            <p:txEl>
                                              <p:pRg st="4" end="4"/>
                                            </p:txEl>
                                          </p:spTgt>
                                        </p:tgtEl>
                                      </p:cBhvr>
                                    </p:animEffect>
                                    <p:anim calcmode="lin" valueType="num">
                                      <p:cBhvr>
                                        <p:cTn id="27" dur="1000" fill="hold"/>
                                        <p:tgtEl>
                                          <p:spTgt spid="11571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157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5"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1546225" y="2514600"/>
            <a:ext cx="7597775" cy="2974975"/>
          </a:xfrm>
        </p:spPr>
        <p:txBody>
          <a:bodyPr>
            <a:normAutofit/>
          </a:bodyPr>
          <a:lstStyle/>
          <a:p>
            <a:pPr fontAlgn="auto">
              <a:lnSpc>
                <a:spcPct val="90000"/>
              </a:lnSpc>
              <a:spcAft>
                <a:spcPts val="0"/>
              </a:spcAft>
              <a:defRPr/>
            </a:pPr>
            <a:r>
              <a:rPr lang="tr-TR" sz="4000" b="1" dirty="0">
                <a:solidFill>
                  <a:schemeClr val="tx1"/>
                </a:solidFill>
              </a:rPr>
              <a:t>Hedef</a:t>
            </a:r>
            <a:br>
              <a:rPr lang="tr-TR" sz="4000" b="1" dirty="0">
                <a:solidFill>
                  <a:schemeClr val="tx1"/>
                </a:solidFill>
              </a:rPr>
            </a:br>
            <a:r>
              <a:rPr lang="tr-TR" sz="4000" b="1" dirty="0">
                <a:solidFill>
                  <a:schemeClr val="tx1"/>
                </a:solidFill>
              </a:rPr>
              <a:t>Odanın düzenlenmesi</a:t>
            </a:r>
            <a:br>
              <a:rPr lang="tr-TR" sz="4000" b="1" dirty="0">
                <a:solidFill>
                  <a:schemeClr val="tx1"/>
                </a:solidFill>
              </a:rPr>
            </a:br>
            <a:r>
              <a:rPr lang="tr-TR" sz="4000" b="1" dirty="0">
                <a:solidFill>
                  <a:schemeClr val="tx1"/>
                </a:solidFill>
              </a:rPr>
              <a:t>Oturma düzeni</a:t>
            </a:r>
            <a:br>
              <a:rPr lang="tr-TR" sz="4000" b="1" dirty="0">
                <a:solidFill>
                  <a:schemeClr val="tx1"/>
                </a:solidFill>
              </a:rPr>
            </a:br>
            <a:r>
              <a:rPr lang="tr-TR" sz="3600" b="1" dirty="0">
                <a:solidFill>
                  <a:schemeClr val="tx1"/>
                </a:solidFill>
              </a:rPr>
              <a:t>Beklenmedik gelişmeler</a:t>
            </a:r>
            <a:endParaRPr lang="de-DE" sz="3600" b="1" dirty="0">
              <a:solidFill>
                <a:schemeClr val="tx1"/>
              </a:solidFill>
            </a:endParaRPr>
          </a:p>
        </p:txBody>
      </p:sp>
      <p:sp>
        <p:nvSpPr>
          <p:cNvPr id="2" name="Metin kutusu 1"/>
          <p:cNvSpPr txBox="1"/>
          <p:nvPr/>
        </p:nvSpPr>
        <p:spPr>
          <a:xfrm>
            <a:off x="1524000" y="1720175"/>
            <a:ext cx="6712094" cy="769441"/>
          </a:xfrm>
          <a:prstGeom prst="rect">
            <a:avLst/>
          </a:prstGeom>
          <a:noFill/>
        </p:spPr>
        <p:txBody>
          <a:bodyPr wrap="none" rtlCol="0">
            <a:spAutoFit/>
          </a:bodyPr>
          <a:lstStyle/>
          <a:p>
            <a:r>
              <a:rPr lang="tr-TR" sz="4400" b="1" dirty="0"/>
              <a:t>Görüşme öncesi hazırlık</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0" y="0"/>
            <a:ext cx="9144000" cy="6858000"/>
          </a:xfrm>
        </p:spPr>
        <p:txBody>
          <a:bodyPr/>
          <a:lstStyle/>
          <a:p>
            <a:pPr fontAlgn="auto">
              <a:spcAft>
                <a:spcPts val="0"/>
              </a:spcAft>
              <a:defRPr/>
            </a:pPr>
            <a:r>
              <a:rPr lang="tr-TR" sz="4800" b="1" dirty="0"/>
              <a:t>Görüşme öncesi, </a:t>
            </a:r>
            <a:br>
              <a:rPr lang="tr-TR" sz="4800" b="1" dirty="0"/>
            </a:br>
            <a:r>
              <a:rPr lang="tr-TR" sz="4800" b="1" dirty="0"/>
              <a:t>çocuk hakkında bilgi</a:t>
            </a:r>
            <a:r>
              <a:rPr lang="tr-TR" sz="3200" b="1" dirty="0"/>
              <a:t> </a:t>
            </a:r>
            <a:br>
              <a:rPr lang="tr-TR" sz="3200" b="1" dirty="0"/>
            </a:br>
            <a:br>
              <a:rPr lang="tr-TR" sz="3200" b="1" dirty="0"/>
            </a:br>
            <a:br>
              <a:rPr lang="tr-TR" sz="3200" b="1" dirty="0">
                <a:solidFill>
                  <a:schemeClr val="tx1"/>
                </a:solidFill>
              </a:rPr>
            </a:br>
            <a:endParaRPr lang="de-DE" i="1" dirty="0">
              <a:solidFill>
                <a:schemeClr val="tx1"/>
              </a:solidFill>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idx="4294967295"/>
          </p:nvPr>
        </p:nvSpPr>
        <p:spPr>
          <a:xfrm>
            <a:off x="0" y="1066800"/>
            <a:ext cx="7772400" cy="4848225"/>
          </a:xfrm>
        </p:spPr>
        <p:txBody>
          <a:bodyPr/>
          <a:lstStyle/>
          <a:p>
            <a:pPr>
              <a:buFont typeface="Wingdings" pitchFamily="2" charset="2"/>
              <a:buChar char=""/>
            </a:pPr>
            <a:r>
              <a:rPr lang="tr-TR" sz="2800" b="1" dirty="0"/>
              <a:t>genel sağlık durumu, </a:t>
            </a:r>
            <a:r>
              <a:rPr lang="en-US" sz="2800" b="1" dirty="0" err="1"/>
              <a:t>yaşı</a:t>
            </a:r>
            <a:r>
              <a:rPr lang="tr-TR" sz="2800" b="1" dirty="0"/>
              <a:t>, gelişim düzeyi</a:t>
            </a:r>
          </a:p>
          <a:p>
            <a:pPr marL="0" indent="0">
              <a:buNone/>
            </a:pPr>
            <a:r>
              <a:rPr lang="tr-TR" sz="2800" b="1" dirty="0"/>
              <a:t> </a:t>
            </a:r>
            <a:endParaRPr lang="en-US" sz="2800" b="1" dirty="0"/>
          </a:p>
          <a:p>
            <a:pPr>
              <a:buFont typeface="Wingdings" pitchFamily="2" charset="2"/>
              <a:buChar char=""/>
            </a:pPr>
            <a:r>
              <a:rPr lang="tr-TR" sz="2800" b="1" dirty="0"/>
              <a:t>A</a:t>
            </a:r>
            <a:r>
              <a:rPr lang="en-US" sz="2800" b="1" dirty="0" err="1"/>
              <a:t>nlayıp</a:t>
            </a:r>
            <a:r>
              <a:rPr lang="en-US" sz="2800" b="1" dirty="0"/>
              <a:t> </a:t>
            </a:r>
            <a:r>
              <a:rPr lang="en-US" sz="2800" b="1" dirty="0" err="1"/>
              <a:t>kullanabildiği</a:t>
            </a:r>
            <a:r>
              <a:rPr lang="en-US" sz="2800" b="1" dirty="0"/>
              <a:t> </a:t>
            </a:r>
            <a:r>
              <a:rPr lang="en-US" sz="2800" b="1" dirty="0" err="1"/>
              <a:t>kavramlar</a:t>
            </a:r>
            <a:endParaRPr lang="tr-TR" sz="2800" b="1" dirty="0"/>
          </a:p>
          <a:p>
            <a:pPr>
              <a:buFont typeface="Wingdings" pitchFamily="2" charset="2"/>
              <a:buChar char=""/>
            </a:pPr>
            <a:endParaRPr lang="en-US" sz="2800" b="1" dirty="0"/>
          </a:p>
          <a:p>
            <a:pPr>
              <a:buFont typeface="Wingdings" pitchFamily="2" charset="2"/>
              <a:buChar char=""/>
            </a:pPr>
            <a:r>
              <a:rPr lang="tr-TR" sz="2800" b="1" dirty="0" err="1"/>
              <a:t>G</a:t>
            </a:r>
            <a:r>
              <a:rPr lang="en-US" sz="2800" b="1" dirty="0" err="1"/>
              <a:t>erçek</a:t>
            </a:r>
            <a:r>
              <a:rPr lang="en-US" sz="2800" b="1" dirty="0"/>
              <a:t> ve </a:t>
            </a:r>
            <a:r>
              <a:rPr lang="en-US" sz="2800" b="1" dirty="0" err="1"/>
              <a:t>fantazi</a:t>
            </a:r>
            <a:r>
              <a:rPr lang="en-US" sz="2800" b="1" dirty="0"/>
              <a:t> </a:t>
            </a:r>
            <a:r>
              <a:rPr lang="en-US" sz="2800" b="1" dirty="0" err="1"/>
              <a:t>yaşantılarını</a:t>
            </a:r>
            <a:r>
              <a:rPr lang="en-US" sz="2800" b="1" dirty="0"/>
              <a:t> </a:t>
            </a:r>
            <a:r>
              <a:rPr lang="en-US" sz="2800" b="1" dirty="0" err="1"/>
              <a:t>ayırdedebilirliği</a:t>
            </a:r>
            <a:endParaRPr lang="tr-TR" sz="2800" b="1" dirty="0"/>
          </a:p>
          <a:p>
            <a:pPr>
              <a:buFont typeface="Wingdings" pitchFamily="2" charset="2"/>
              <a:buChar char=""/>
            </a:pPr>
            <a:endParaRPr lang="en-US" sz="2800" b="1" dirty="0"/>
          </a:p>
          <a:p>
            <a:pPr marL="0" indent="0">
              <a:buNone/>
            </a:pPr>
            <a:endParaRPr lang="en-US"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8786">
                                            <p:txEl>
                                              <p:pRg st="0" end="0"/>
                                            </p:txEl>
                                          </p:spTgt>
                                        </p:tgtEl>
                                        <p:attrNameLst>
                                          <p:attrName>style.visibility</p:attrName>
                                        </p:attrNameLst>
                                      </p:cBhvr>
                                      <p:to>
                                        <p:strVal val="visible"/>
                                      </p:to>
                                    </p:set>
                                    <p:animEffect transition="in" filter="fade">
                                      <p:cBhvr>
                                        <p:cTn id="7" dur="1000"/>
                                        <p:tgtEl>
                                          <p:spTgt spid="118786">
                                            <p:txEl>
                                              <p:pRg st="0" end="0"/>
                                            </p:txEl>
                                          </p:spTgt>
                                        </p:tgtEl>
                                      </p:cBhvr>
                                    </p:animEffect>
                                    <p:anim calcmode="lin" valueType="num">
                                      <p:cBhvr>
                                        <p:cTn id="8" dur="1000" fill="hold"/>
                                        <p:tgtEl>
                                          <p:spTgt spid="1187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87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8786">
                                            <p:txEl>
                                              <p:pRg st="1" end="1"/>
                                            </p:txEl>
                                          </p:spTgt>
                                        </p:tgtEl>
                                        <p:attrNameLst>
                                          <p:attrName>style.visibility</p:attrName>
                                        </p:attrNameLst>
                                      </p:cBhvr>
                                      <p:to>
                                        <p:strVal val="visible"/>
                                      </p:to>
                                    </p:set>
                                    <p:animEffect transition="in" filter="fade">
                                      <p:cBhvr>
                                        <p:cTn id="14" dur="1000"/>
                                        <p:tgtEl>
                                          <p:spTgt spid="118786">
                                            <p:txEl>
                                              <p:pRg st="1" end="1"/>
                                            </p:txEl>
                                          </p:spTgt>
                                        </p:tgtEl>
                                      </p:cBhvr>
                                    </p:animEffect>
                                    <p:anim calcmode="lin" valueType="num">
                                      <p:cBhvr>
                                        <p:cTn id="15" dur="1000" fill="hold"/>
                                        <p:tgtEl>
                                          <p:spTgt spid="11878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87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8786">
                                            <p:txEl>
                                              <p:pRg st="2" end="2"/>
                                            </p:txEl>
                                          </p:spTgt>
                                        </p:tgtEl>
                                        <p:attrNameLst>
                                          <p:attrName>style.visibility</p:attrName>
                                        </p:attrNameLst>
                                      </p:cBhvr>
                                      <p:to>
                                        <p:strVal val="visible"/>
                                      </p:to>
                                    </p:set>
                                    <p:animEffect transition="in" filter="fade">
                                      <p:cBhvr>
                                        <p:cTn id="21" dur="1000"/>
                                        <p:tgtEl>
                                          <p:spTgt spid="118786">
                                            <p:txEl>
                                              <p:pRg st="2" end="2"/>
                                            </p:txEl>
                                          </p:spTgt>
                                        </p:tgtEl>
                                      </p:cBhvr>
                                    </p:animEffect>
                                    <p:anim calcmode="lin" valueType="num">
                                      <p:cBhvr>
                                        <p:cTn id="22" dur="1000" fill="hold"/>
                                        <p:tgtEl>
                                          <p:spTgt spid="11878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87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8786">
                                            <p:txEl>
                                              <p:pRg st="4" end="4"/>
                                            </p:txEl>
                                          </p:spTgt>
                                        </p:tgtEl>
                                        <p:attrNameLst>
                                          <p:attrName>style.visibility</p:attrName>
                                        </p:attrNameLst>
                                      </p:cBhvr>
                                      <p:to>
                                        <p:strVal val="visible"/>
                                      </p:to>
                                    </p:set>
                                    <p:animEffect transition="in" filter="fade">
                                      <p:cBhvr>
                                        <p:cTn id="28" dur="1000"/>
                                        <p:tgtEl>
                                          <p:spTgt spid="118786">
                                            <p:txEl>
                                              <p:pRg st="4" end="4"/>
                                            </p:txEl>
                                          </p:spTgt>
                                        </p:tgtEl>
                                      </p:cBhvr>
                                    </p:animEffect>
                                    <p:anim calcmode="lin" valueType="num">
                                      <p:cBhvr>
                                        <p:cTn id="29" dur="1000" fill="hold"/>
                                        <p:tgtEl>
                                          <p:spTgt spid="11878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878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idx="4294967295"/>
          </p:nvPr>
        </p:nvSpPr>
        <p:spPr>
          <a:xfrm>
            <a:off x="0" y="1676400"/>
            <a:ext cx="7772400" cy="4852988"/>
          </a:xfrm>
        </p:spPr>
        <p:txBody>
          <a:bodyPr/>
          <a:lstStyle/>
          <a:p>
            <a:pPr>
              <a:lnSpc>
                <a:spcPct val="90000"/>
              </a:lnSpc>
            </a:pPr>
            <a:r>
              <a:rPr lang="en-US" b="1" dirty="0" err="1"/>
              <a:t>konsantrasyon</a:t>
            </a:r>
            <a:r>
              <a:rPr lang="en-US" b="1" dirty="0"/>
              <a:t> </a:t>
            </a:r>
            <a:r>
              <a:rPr lang="en-US" b="1" dirty="0" err="1"/>
              <a:t>süresi</a:t>
            </a:r>
            <a:r>
              <a:rPr lang="tr-TR" b="1" dirty="0"/>
              <a:t>, </a:t>
            </a:r>
            <a:r>
              <a:rPr lang="en-US" b="1" dirty="0" err="1"/>
              <a:t>obje</a:t>
            </a:r>
            <a:r>
              <a:rPr lang="tr-TR" b="1" dirty="0"/>
              <a:t>si</a:t>
            </a:r>
          </a:p>
          <a:p>
            <a:pPr>
              <a:lnSpc>
                <a:spcPct val="90000"/>
              </a:lnSpc>
            </a:pPr>
            <a:endParaRPr lang="en-US" b="1" dirty="0"/>
          </a:p>
          <a:p>
            <a:pPr>
              <a:lnSpc>
                <a:spcPct val="90000"/>
              </a:lnSpc>
            </a:pPr>
            <a:r>
              <a:rPr lang="en-US" b="1" dirty="0" err="1"/>
              <a:t>diğer</a:t>
            </a:r>
            <a:r>
              <a:rPr lang="en-US" b="1" dirty="0"/>
              <a:t> </a:t>
            </a:r>
            <a:r>
              <a:rPr lang="en-US" b="1" dirty="0" err="1"/>
              <a:t>bireylerden</a:t>
            </a:r>
            <a:r>
              <a:rPr lang="en-US" b="1" dirty="0"/>
              <a:t> </a:t>
            </a:r>
            <a:r>
              <a:rPr lang="en-US" b="1" dirty="0" err="1"/>
              <a:t>etkilenebilirliği</a:t>
            </a:r>
            <a:endParaRPr lang="tr-TR" b="1" dirty="0"/>
          </a:p>
          <a:p>
            <a:pPr>
              <a:lnSpc>
                <a:spcPct val="90000"/>
              </a:lnSpc>
            </a:pPr>
            <a:endParaRPr lang="en-US" b="1" dirty="0"/>
          </a:p>
          <a:p>
            <a:pPr>
              <a:lnSpc>
                <a:spcPct val="90000"/>
              </a:lnSpc>
            </a:pPr>
            <a:r>
              <a:rPr lang="en-US" b="1" dirty="0" err="1"/>
              <a:t>karıştığı</a:t>
            </a:r>
            <a:r>
              <a:rPr lang="en-US" b="1" dirty="0"/>
              <a:t> </a:t>
            </a:r>
            <a:r>
              <a:rPr lang="en-US" b="1" dirty="0" err="1"/>
              <a:t>olay</a:t>
            </a:r>
            <a:r>
              <a:rPr lang="tr-TR" b="1" dirty="0" err="1"/>
              <a:t>lar</a:t>
            </a:r>
            <a:endParaRPr lang="tr-TR" b="1" dirty="0"/>
          </a:p>
          <a:p>
            <a:pPr>
              <a:lnSpc>
                <a:spcPct val="90000"/>
              </a:lnSpc>
            </a:pPr>
            <a:endParaRPr lang="en-US" b="1" dirty="0"/>
          </a:p>
          <a:p>
            <a:pPr>
              <a:lnSpc>
                <a:spcPct val="90000"/>
              </a:lnSpc>
            </a:pPr>
            <a:r>
              <a:rPr lang="en-US" b="1" dirty="0" err="1"/>
              <a:t>olayın</a:t>
            </a:r>
            <a:r>
              <a:rPr lang="en-US" b="1" dirty="0"/>
              <a:t> fail ve/</a:t>
            </a:r>
            <a:r>
              <a:rPr lang="en-US" b="1" dirty="0" err="1"/>
              <a:t>veya</a:t>
            </a:r>
            <a:r>
              <a:rPr lang="en-US" b="1" dirty="0"/>
              <a:t> </a:t>
            </a:r>
            <a:r>
              <a:rPr lang="en-US" b="1" dirty="0" err="1"/>
              <a:t>mağdurları</a:t>
            </a:r>
            <a:r>
              <a:rPr lang="en-US" b="1" dirty="0"/>
              <a:t> </a:t>
            </a:r>
            <a:r>
              <a:rPr lang="en-US" b="1" dirty="0" err="1"/>
              <a:t>ile</a:t>
            </a:r>
            <a:r>
              <a:rPr lang="en-US" b="1" dirty="0"/>
              <a:t> </a:t>
            </a:r>
            <a:r>
              <a:rPr lang="en-US" b="1" dirty="0" err="1"/>
              <a:t>yakınlık</a:t>
            </a:r>
            <a:r>
              <a:rPr lang="en-US" b="1" dirty="0"/>
              <a:t> </a:t>
            </a:r>
            <a:r>
              <a:rPr lang="en-US" b="1" dirty="0" err="1"/>
              <a:t>derecesi</a:t>
            </a:r>
            <a:endParaRPr lang="tr-TR" b="1" dirty="0"/>
          </a:p>
          <a:p>
            <a:pPr>
              <a:lnSpc>
                <a:spcPct val="90000"/>
              </a:lnSpc>
            </a:pPr>
            <a:endParaRPr lang="en-US" b="1" dirty="0"/>
          </a:p>
          <a:p>
            <a:pPr>
              <a:lnSpc>
                <a:spcPct val="90000"/>
              </a:lnSpc>
            </a:pPr>
            <a:r>
              <a:rPr lang="en-US" b="1" dirty="0" err="1"/>
              <a:t>olayın</a:t>
            </a:r>
            <a:r>
              <a:rPr lang="en-US" b="1" dirty="0"/>
              <a:t> </a:t>
            </a:r>
            <a:r>
              <a:rPr lang="en-US" b="1" dirty="0" err="1"/>
              <a:t>gerçekleşme</a:t>
            </a:r>
            <a:r>
              <a:rPr lang="en-US" b="1" dirty="0"/>
              <a:t> </a:t>
            </a:r>
            <a:r>
              <a:rPr lang="en-US" b="1" dirty="0" err="1"/>
              <a:t>zamanı</a:t>
            </a:r>
            <a:r>
              <a:rPr lang="en-US" b="1" dirty="0"/>
              <a:t> </a:t>
            </a:r>
            <a:r>
              <a:rPr lang="en-US" b="1" dirty="0" err="1"/>
              <a:t>ile</a:t>
            </a:r>
            <a:r>
              <a:rPr lang="en-US" b="1" dirty="0"/>
              <a:t> </a:t>
            </a:r>
            <a:r>
              <a:rPr lang="tr-TR" b="1" dirty="0"/>
              <a:t>görüşme</a:t>
            </a:r>
            <a:r>
              <a:rPr lang="en-US" b="1" dirty="0"/>
              <a:t> </a:t>
            </a:r>
            <a:r>
              <a:rPr lang="en-US" b="1" dirty="0" err="1"/>
              <a:t>zamanı</a:t>
            </a:r>
            <a:r>
              <a:rPr lang="en-US" b="1" dirty="0"/>
              <a:t> </a:t>
            </a:r>
            <a:r>
              <a:rPr lang="en-US" b="1" dirty="0" err="1"/>
              <a:t>arasında</a:t>
            </a:r>
            <a:r>
              <a:rPr lang="en-US" b="1" dirty="0"/>
              <a:t> </a:t>
            </a:r>
            <a:r>
              <a:rPr lang="en-US" b="1" dirty="0" err="1"/>
              <a:t>geçen</a:t>
            </a:r>
            <a:r>
              <a:rPr lang="en-US" b="1" dirty="0"/>
              <a:t> </a:t>
            </a:r>
            <a:r>
              <a:rPr lang="en-US" b="1" dirty="0" err="1"/>
              <a:t>süre</a:t>
            </a:r>
            <a:endParaRPr lang="en-US" b="1" dirty="0"/>
          </a:p>
          <a:p>
            <a:pPr>
              <a:lnSpc>
                <a:spcPct val="90000"/>
              </a:lnSpc>
              <a:buFontTx/>
              <a:buNone/>
            </a:pPr>
            <a:endParaRPr lang="en-US" b="1" dirty="0"/>
          </a:p>
          <a:p>
            <a:pPr>
              <a:lnSpc>
                <a:spcPct val="90000"/>
              </a:lnSpc>
            </a:pP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Effect transition="in" filter="fade">
                                      <p:cBhvr>
                                        <p:cTn id="7" dur="1000"/>
                                        <p:tgtEl>
                                          <p:spTgt spid="119810">
                                            <p:txEl>
                                              <p:pRg st="0" end="0"/>
                                            </p:txEl>
                                          </p:spTgt>
                                        </p:tgtEl>
                                      </p:cBhvr>
                                    </p:animEffect>
                                    <p:anim calcmode="lin" valueType="num">
                                      <p:cBhvr>
                                        <p:cTn id="8" dur="1000" fill="hold"/>
                                        <p:tgtEl>
                                          <p:spTgt spid="1198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98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9810">
                                            <p:txEl>
                                              <p:pRg st="2" end="2"/>
                                            </p:txEl>
                                          </p:spTgt>
                                        </p:tgtEl>
                                        <p:attrNameLst>
                                          <p:attrName>style.visibility</p:attrName>
                                        </p:attrNameLst>
                                      </p:cBhvr>
                                      <p:to>
                                        <p:strVal val="visible"/>
                                      </p:to>
                                    </p:set>
                                    <p:animEffect transition="in" filter="fade">
                                      <p:cBhvr>
                                        <p:cTn id="14" dur="1000"/>
                                        <p:tgtEl>
                                          <p:spTgt spid="119810">
                                            <p:txEl>
                                              <p:pRg st="2" end="2"/>
                                            </p:txEl>
                                          </p:spTgt>
                                        </p:tgtEl>
                                      </p:cBhvr>
                                    </p:animEffect>
                                    <p:anim calcmode="lin" valueType="num">
                                      <p:cBhvr>
                                        <p:cTn id="15" dur="1000" fill="hold"/>
                                        <p:tgtEl>
                                          <p:spTgt spid="1198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98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9810">
                                            <p:txEl>
                                              <p:pRg st="4" end="4"/>
                                            </p:txEl>
                                          </p:spTgt>
                                        </p:tgtEl>
                                        <p:attrNameLst>
                                          <p:attrName>style.visibility</p:attrName>
                                        </p:attrNameLst>
                                      </p:cBhvr>
                                      <p:to>
                                        <p:strVal val="visible"/>
                                      </p:to>
                                    </p:set>
                                    <p:animEffect transition="in" filter="fade">
                                      <p:cBhvr>
                                        <p:cTn id="21" dur="1000"/>
                                        <p:tgtEl>
                                          <p:spTgt spid="119810">
                                            <p:txEl>
                                              <p:pRg st="4" end="4"/>
                                            </p:txEl>
                                          </p:spTgt>
                                        </p:tgtEl>
                                      </p:cBhvr>
                                    </p:animEffect>
                                    <p:anim calcmode="lin" valueType="num">
                                      <p:cBhvr>
                                        <p:cTn id="22" dur="1000" fill="hold"/>
                                        <p:tgtEl>
                                          <p:spTgt spid="11981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98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9810">
                                            <p:txEl>
                                              <p:pRg st="6" end="6"/>
                                            </p:txEl>
                                          </p:spTgt>
                                        </p:tgtEl>
                                        <p:attrNameLst>
                                          <p:attrName>style.visibility</p:attrName>
                                        </p:attrNameLst>
                                      </p:cBhvr>
                                      <p:to>
                                        <p:strVal val="visible"/>
                                      </p:to>
                                    </p:set>
                                    <p:animEffect transition="in" filter="fade">
                                      <p:cBhvr>
                                        <p:cTn id="28" dur="1000"/>
                                        <p:tgtEl>
                                          <p:spTgt spid="119810">
                                            <p:txEl>
                                              <p:pRg st="6" end="6"/>
                                            </p:txEl>
                                          </p:spTgt>
                                        </p:tgtEl>
                                      </p:cBhvr>
                                    </p:animEffect>
                                    <p:anim calcmode="lin" valueType="num">
                                      <p:cBhvr>
                                        <p:cTn id="29" dur="1000" fill="hold"/>
                                        <p:tgtEl>
                                          <p:spTgt spid="119810">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198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9810">
                                            <p:txEl>
                                              <p:pRg st="8" end="8"/>
                                            </p:txEl>
                                          </p:spTgt>
                                        </p:tgtEl>
                                        <p:attrNameLst>
                                          <p:attrName>style.visibility</p:attrName>
                                        </p:attrNameLst>
                                      </p:cBhvr>
                                      <p:to>
                                        <p:strVal val="visible"/>
                                      </p:to>
                                    </p:set>
                                    <p:animEffect transition="in" filter="fade">
                                      <p:cBhvr>
                                        <p:cTn id="35" dur="1000"/>
                                        <p:tgtEl>
                                          <p:spTgt spid="119810">
                                            <p:txEl>
                                              <p:pRg st="8" end="8"/>
                                            </p:txEl>
                                          </p:spTgt>
                                        </p:tgtEl>
                                      </p:cBhvr>
                                    </p:animEffect>
                                    <p:anim calcmode="lin" valueType="num">
                                      <p:cBhvr>
                                        <p:cTn id="36" dur="1000" fill="hold"/>
                                        <p:tgtEl>
                                          <p:spTgt spid="119810">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1981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0" y="0"/>
            <a:ext cx="9144000" cy="6858000"/>
          </a:xfrm>
        </p:spPr>
        <p:txBody>
          <a:bodyPr/>
          <a:lstStyle/>
          <a:p>
            <a:pPr fontAlgn="auto">
              <a:spcAft>
                <a:spcPts val="0"/>
              </a:spcAft>
              <a:defRPr/>
            </a:pPr>
            <a:r>
              <a:rPr lang="tr-TR" b="1" dirty="0"/>
              <a:t>Görüşme odasındaki ekipman</a:t>
            </a:r>
            <a:br>
              <a:rPr lang="tr-TR" b="1" dirty="0"/>
            </a:br>
            <a:br>
              <a:rPr lang="tr-TR" sz="2800" b="1" dirty="0"/>
            </a:br>
            <a:r>
              <a:rPr lang="tr-TR" sz="2800" b="1" dirty="0">
                <a:solidFill>
                  <a:schemeClr val="tx1"/>
                </a:solidFill>
              </a:rPr>
              <a:t>	</a:t>
            </a:r>
            <a:br>
              <a:rPr lang="tr-TR" sz="2800" b="1" dirty="0">
                <a:solidFill>
                  <a:schemeClr val="tx1"/>
                </a:solidFill>
              </a:rPr>
            </a:br>
            <a:r>
              <a:rPr lang="tr-TR" sz="2800" b="1" dirty="0">
                <a:solidFill>
                  <a:schemeClr val="tx1"/>
                </a:solidFill>
              </a:rPr>
              <a:t>	kalem kağıt </a:t>
            </a:r>
            <a:br>
              <a:rPr lang="tr-TR" sz="2800" b="1" dirty="0">
                <a:solidFill>
                  <a:schemeClr val="tx1"/>
                </a:solidFill>
              </a:rPr>
            </a:br>
            <a:br>
              <a:rPr lang="tr-TR" sz="2800" b="1" dirty="0">
                <a:solidFill>
                  <a:schemeClr val="tx1"/>
                </a:solidFill>
              </a:rPr>
            </a:br>
            <a:r>
              <a:rPr lang="tr-TR" sz="2800" b="1" dirty="0">
                <a:solidFill>
                  <a:schemeClr val="tx1"/>
                </a:solidFill>
              </a:rPr>
              <a:t>	ihtiyacınız olabilecek her şey </a:t>
            </a:r>
            <a:br>
              <a:rPr lang="tr-TR" sz="2800" b="1" dirty="0">
                <a:solidFill>
                  <a:schemeClr val="tx1"/>
                </a:solidFill>
              </a:rPr>
            </a:br>
            <a:br>
              <a:rPr lang="tr-TR" sz="2800" b="1" dirty="0">
                <a:solidFill>
                  <a:schemeClr val="tx1"/>
                </a:solidFill>
              </a:rPr>
            </a:br>
            <a:endParaRPr lang="de-DE" i="1" dirty="0">
              <a:solidFill>
                <a:schemeClr val="tx1"/>
              </a:solidFill>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0" y="0"/>
            <a:ext cx="9144000" cy="6324600"/>
          </a:xfrm>
        </p:spPr>
        <p:txBody>
          <a:bodyPr/>
          <a:lstStyle/>
          <a:p>
            <a:pPr fontAlgn="auto">
              <a:spcAft>
                <a:spcPts val="0"/>
              </a:spcAft>
              <a:defRPr/>
            </a:pPr>
            <a:r>
              <a:rPr lang="tr-TR" sz="4800" b="1" dirty="0"/>
              <a:t>Görüşme hakkında açıklama</a:t>
            </a:r>
            <a:r>
              <a:rPr lang="tr-TR" b="1" dirty="0"/>
              <a:t> </a:t>
            </a:r>
            <a:br>
              <a:rPr lang="tr-TR" b="1" dirty="0"/>
            </a:br>
            <a:br>
              <a:rPr lang="tr-TR" b="1" dirty="0"/>
            </a:br>
            <a:r>
              <a:rPr lang="tr-TR" sz="3600" b="1" dirty="0">
                <a:solidFill>
                  <a:schemeClr val="tx1"/>
                </a:solidFill>
              </a:rPr>
              <a:t> 	karşılama ve kendini tanıtma</a:t>
            </a:r>
            <a:br>
              <a:rPr lang="tr-TR" sz="3600" b="1" dirty="0">
                <a:solidFill>
                  <a:schemeClr val="tx1"/>
                </a:solidFill>
              </a:rPr>
            </a:br>
            <a:br>
              <a:rPr lang="tr-TR" sz="3600" b="1" dirty="0">
                <a:solidFill>
                  <a:schemeClr val="tx1"/>
                </a:solidFill>
              </a:rPr>
            </a:br>
            <a:r>
              <a:rPr lang="tr-TR" sz="3600" b="1" dirty="0">
                <a:solidFill>
                  <a:schemeClr val="tx1"/>
                </a:solidFill>
              </a:rPr>
              <a:t>	uygulama hakkında bilgilendirme</a:t>
            </a:r>
            <a:br>
              <a:rPr lang="tr-TR" sz="3600" b="1" dirty="0">
                <a:solidFill>
                  <a:schemeClr val="tx1"/>
                </a:solidFill>
              </a:rPr>
            </a:br>
            <a:br>
              <a:rPr lang="tr-TR" sz="3600" b="1" dirty="0">
                <a:solidFill>
                  <a:schemeClr val="tx1"/>
                </a:solidFill>
              </a:rPr>
            </a:br>
            <a:r>
              <a:rPr lang="tr-TR" sz="3600" b="1" dirty="0">
                <a:solidFill>
                  <a:schemeClr val="tx1"/>
                </a:solidFill>
              </a:rPr>
              <a:t>	amaç hakkında açık, net ve kısa bilgi</a:t>
            </a:r>
            <a:r>
              <a:rPr lang="tr-TR" i="1" dirty="0">
                <a:solidFill>
                  <a:schemeClr val="tx1"/>
                </a:solidFill>
              </a:rPr>
              <a:t> </a:t>
            </a:r>
            <a:endParaRPr lang="de-DE" b="1" i="1" dirty="0">
              <a:solidFill>
                <a:schemeClr val="tx1"/>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981075"/>
            <a:ext cx="8229600" cy="1143000"/>
          </a:xfrm>
        </p:spPr>
        <p:txBody>
          <a:bodyPr/>
          <a:lstStyle/>
          <a:p>
            <a:r>
              <a:rPr lang="tr-TR" dirty="0"/>
              <a:t>Mağdur Çocuk </a:t>
            </a:r>
          </a:p>
        </p:txBody>
      </p:sp>
      <p:sp>
        <p:nvSpPr>
          <p:cNvPr id="22531" name="Content Placeholder 2"/>
          <p:cNvSpPr>
            <a:spLocks noGrp="1"/>
          </p:cNvSpPr>
          <p:nvPr>
            <p:ph idx="4294967295"/>
          </p:nvPr>
        </p:nvSpPr>
        <p:spPr>
          <a:xfrm>
            <a:off x="0" y="2420938"/>
            <a:ext cx="8229600" cy="3903662"/>
          </a:xfrm>
        </p:spPr>
        <p:txBody>
          <a:bodyPr/>
          <a:lstStyle/>
          <a:p>
            <a:pPr>
              <a:buFont typeface="Wingdings" pitchFamily="2" charset="2"/>
              <a:buNone/>
            </a:pPr>
            <a:endParaRPr lang="tr-TR" dirty="0"/>
          </a:p>
          <a:p>
            <a:pPr>
              <a:buNone/>
            </a:pPr>
            <a:r>
              <a:rPr lang="tr-TR" b="1" i="1" u="sng" dirty="0">
                <a:solidFill>
                  <a:srgbClr val="FF0000"/>
                </a:solidFill>
                <a:effectLst>
                  <a:outerShdw blurRad="38100" dist="38100" dir="2700000" algn="tl">
                    <a:srgbClr val="000000">
                      <a:alpha val="43137"/>
                    </a:srgbClr>
                  </a:outerShdw>
                </a:effectLst>
              </a:rPr>
              <a:t>Kendisine karşı suç işlenen </a:t>
            </a:r>
            <a:r>
              <a:rPr lang="tr-TR" dirty="0"/>
              <a:t>çocukları tanımlamaktadır.</a:t>
            </a:r>
          </a:p>
          <a:p>
            <a:pPr>
              <a:buFont typeface="Wingdings" pitchFamily="2" charset="2"/>
              <a:buNone/>
            </a:pPr>
            <a:r>
              <a:rPr lang="tr-TR" dirty="0"/>
              <a:t>	</a:t>
            </a:r>
          </a:p>
          <a:p>
            <a:pPr>
              <a:buFont typeface="Wingdings" pitchFamily="2" charset="2"/>
              <a:buNone/>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1000"/>
                                        <p:tgtEl>
                                          <p:spTgt spid="22531">
                                            <p:txEl>
                                              <p:pRg st="1" end="1"/>
                                            </p:txEl>
                                          </p:spTgt>
                                        </p:tgtEl>
                                      </p:cBhvr>
                                    </p:animEffect>
                                    <p:anim calcmode="lin" valueType="num">
                                      <p:cBhvr>
                                        <p:cTn id="13"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Effect transition="in" filter="fade">
                                      <p:cBhvr>
                                        <p:cTn id="19" dur="1000"/>
                                        <p:tgtEl>
                                          <p:spTgt spid="22531">
                                            <p:txEl>
                                              <p:pRg st="2" end="2"/>
                                            </p:txEl>
                                          </p:spTgt>
                                        </p:tgtEl>
                                      </p:cBhvr>
                                    </p:animEffect>
                                    <p:anim calcmode="lin" valueType="num">
                                      <p:cBhvr>
                                        <p:cTn id="20"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0" y="0"/>
            <a:ext cx="9144000" cy="6477000"/>
          </a:xfrm>
        </p:spPr>
        <p:txBody>
          <a:bodyPr/>
          <a:lstStyle/>
          <a:p>
            <a:pPr fontAlgn="auto">
              <a:spcAft>
                <a:spcPts val="0"/>
              </a:spcAft>
              <a:defRPr/>
            </a:pPr>
            <a:r>
              <a:rPr lang="tr-TR" sz="6000" b="1" dirty="0"/>
              <a:t>Gizlilik ilkesi</a:t>
            </a:r>
            <a:br>
              <a:rPr lang="tr-TR" sz="6000" b="1" dirty="0">
                <a:solidFill>
                  <a:schemeClr val="tx1"/>
                </a:solidFill>
              </a:rPr>
            </a:br>
            <a:br>
              <a:rPr lang="tr-TR" b="1" dirty="0">
                <a:solidFill>
                  <a:schemeClr val="tx1"/>
                </a:solidFill>
              </a:rPr>
            </a:br>
            <a:r>
              <a:rPr lang="tr-TR" b="1" dirty="0">
                <a:solidFill>
                  <a:schemeClr val="tx1"/>
                </a:solidFill>
              </a:rPr>
              <a:t>	</a:t>
            </a:r>
            <a:r>
              <a:rPr lang="tr-TR" sz="4000" b="1" dirty="0">
                <a:solidFill>
                  <a:schemeClr val="tx1"/>
                </a:solidFill>
              </a:rPr>
              <a:t>konuşulanların gizliliği</a:t>
            </a:r>
            <a:br>
              <a:rPr lang="tr-TR" sz="4000" b="1" dirty="0">
                <a:solidFill>
                  <a:schemeClr val="tx1"/>
                </a:solidFill>
              </a:rPr>
            </a:br>
            <a:br>
              <a:rPr lang="tr-TR" sz="4000" b="1" dirty="0">
                <a:solidFill>
                  <a:schemeClr val="tx1"/>
                </a:solidFill>
              </a:rPr>
            </a:br>
            <a:endParaRPr lang="de-DE" i="1" dirty="0">
              <a:solidFill>
                <a:schemeClr val="tx1"/>
              </a:solidFill>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0" y="1295400"/>
            <a:ext cx="9144000" cy="5143500"/>
          </a:xfrm>
        </p:spPr>
        <p:txBody>
          <a:bodyPr/>
          <a:lstStyle/>
          <a:p>
            <a:pPr fontAlgn="auto">
              <a:spcAft>
                <a:spcPts val="0"/>
              </a:spcAft>
              <a:defRPr/>
            </a:pPr>
            <a:r>
              <a:rPr lang="tr-TR" sz="4800" b="1" dirty="0"/>
              <a:t>Görüşmede tavırlar</a:t>
            </a:r>
            <a:br>
              <a:rPr lang="tr-TR" sz="5400" b="1" dirty="0"/>
            </a:br>
            <a:br>
              <a:rPr lang="tr-TR" b="1" dirty="0">
                <a:solidFill>
                  <a:schemeClr val="tx1"/>
                </a:solidFill>
              </a:rPr>
            </a:br>
            <a:r>
              <a:rPr lang="tr-TR" b="1" dirty="0">
                <a:solidFill>
                  <a:schemeClr val="tx1"/>
                </a:solidFill>
              </a:rPr>
              <a:t>	</a:t>
            </a:r>
            <a:r>
              <a:rPr lang="tr-TR" sz="4000" b="1" dirty="0">
                <a:solidFill>
                  <a:schemeClr val="tx1"/>
                </a:solidFill>
              </a:rPr>
              <a:t>ses tonu</a:t>
            </a:r>
            <a:br>
              <a:rPr lang="tr-TR" sz="4000" b="1" dirty="0">
                <a:solidFill>
                  <a:schemeClr val="tx1"/>
                </a:solidFill>
              </a:rPr>
            </a:br>
            <a:br>
              <a:rPr lang="tr-TR" sz="4000" b="1" dirty="0">
                <a:solidFill>
                  <a:schemeClr val="tx1"/>
                </a:solidFill>
              </a:rPr>
            </a:br>
            <a:r>
              <a:rPr lang="tr-TR" sz="4000" b="1" dirty="0">
                <a:solidFill>
                  <a:schemeClr val="tx1"/>
                </a:solidFill>
              </a:rPr>
              <a:t>	yargılayıcı vurgular</a:t>
            </a:r>
            <a:endParaRPr lang="de-DE" i="1" dirty="0">
              <a:solidFill>
                <a:schemeClr val="tx1"/>
              </a:solidFill>
            </a:endParaRP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0" y="322263"/>
            <a:ext cx="9144000" cy="6553200"/>
          </a:xfrm>
        </p:spPr>
        <p:txBody>
          <a:bodyPr/>
          <a:lstStyle/>
          <a:p>
            <a:pPr fontAlgn="auto">
              <a:spcAft>
                <a:spcPts val="0"/>
              </a:spcAft>
              <a:defRPr/>
            </a:pPr>
            <a:r>
              <a:rPr lang="tr-TR" sz="4800" b="1" dirty="0"/>
              <a:t>Görüşmenin başarısı ve çocuğun duygusal durumu</a:t>
            </a:r>
            <a:r>
              <a:rPr lang="tr-TR" sz="4800" b="1" dirty="0">
                <a:solidFill>
                  <a:schemeClr val="tx1"/>
                </a:solidFill>
              </a:rPr>
              <a:t> </a:t>
            </a:r>
            <a:br>
              <a:rPr lang="tr-TR" sz="4800" b="1" dirty="0">
                <a:solidFill>
                  <a:schemeClr val="tx1"/>
                </a:solidFill>
              </a:rPr>
            </a:br>
            <a:br>
              <a:rPr lang="tr-TR" b="1" dirty="0">
                <a:solidFill>
                  <a:schemeClr val="tx1"/>
                </a:solidFill>
              </a:rPr>
            </a:br>
            <a:r>
              <a:rPr lang="tr-TR" b="1" dirty="0">
                <a:solidFill>
                  <a:schemeClr val="tx1"/>
                </a:solidFill>
              </a:rPr>
              <a:t>	</a:t>
            </a:r>
            <a:r>
              <a:rPr lang="tr-TR" sz="3600" b="1" dirty="0">
                <a:solidFill>
                  <a:schemeClr val="tx1"/>
                </a:solidFill>
              </a:rPr>
              <a:t>gerginlik, </a:t>
            </a:r>
            <a:br>
              <a:rPr lang="tr-TR" sz="3600" b="1" dirty="0">
                <a:solidFill>
                  <a:schemeClr val="tx1"/>
                </a:solidFill>
              </a:rPr>
            </a:br>
            <a:r>
              <a:rPr lang="tr-TR" sz="3600" b="1" dirty="0">
                <a:solidFill>
                  <a:schemeClr val="tx1"/>
                </a:solidFill>
              </a:rPr>
              <a:t>	iletişim kurmaya direnç </a:t>
            </a:r>
            <a:br>
              <a:rPr lang="tr-TR" sz="3600" b="1" dirty="0">
                <a:solidFill>
                  <a:schemeClr val="tx1"/>
                </a:solidFill>
              </a:rPr>
            </a:br>
            <a:r>
              <a:rPr lang="tr-TR" sz="3600" b="1" dirty="0">
                <a:solidFill>
                  <a:schemeClr val="tx1"/>
                </a:solidFill>
              </a:rPr>
              <a:t>	dağınık dikkat</a:t>
            </a:r>
            <a:br>
              <a:rPr lang="tr-TR" sz="3600" b="1" dirty="0">
                <a:solidFill>
                  <a:schemeClr val="tx1"/>
                </a:solidFill>
              </a:rPr>
            </a:br>
            <a:r>
              <a:rPr lang="tr-TR" sz="3600" b="1" dirty="0">
                <a:solidFill>
                  <a:schemeClr val="tx1"/>
                </a:solidFill>
              </a:rPr>
              <a:t> </a:t>
            </a:r>
            <a:br>
              <a:rPr lang="tr-TR" sz="3600" b="1" dirty="0">
                <a:solidFill>
                  <a:schemeClr val="tx1"/>
                </a:solidFill>
              </a:rPr>
            </a:br>
            <a:endParaRPr lang="de-DE" b="1" i="1" dirty="0">
              <a:solidFill>
                <a:schemeClr val="tx1"/>
              </a:solidFill>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0" y="0"/>
            <a:ext cx="9144000" cy="6858000"/>
          </a:xfrm>
        </p:spPr>
        <p:txBody>
          <a:bodyPr/>
          <a:lstStyle/>
          <a:p>
            <a:pPr fontAlgn="auto">
              <a:spcAft>
                <a:spcPts val="0"/>
              </a:spcAft>
              <a:defRPr/>
            </a:pPr>
            <a:r>
              <a:rPr lang="tr-TR" sz="5400" b="1" dirty="0"/>
              <a:t>Sessizlik</a:t>
            </a:r>
            <a:br>
              <a:rPr lang="tr-TR" sz="5400" b="1" dirty="0"/>
            </a:br>
            <a:r>
              <a:rPr lang="tr-TR" sz="4000" b="1" dirty="0">
                <a:solidFill>
                  <a:schemeClr val="tx1"/>
                </a:solidFill>
              </a:rPr>
              <a:t>	</a:t>
            </a:r>
            <a:r>
              <a:rPr lang="tr-TR" sz="3600" b="1" dirty="0">
                <a:solidFill>
                  <a:schemeClr val="tx1"/>
                </a:solidFill>
              </a:rPr>
              <a:t>sorular arasındaki beklemeler </a:t>
            </a:r>
            <a:br>
              <a:rPr lang="tr-TR" sz="3600" b="1" dirty="0">
                <a:solidFill>
                  <a:schemeClr val="tx1"/>
                </a:solidFill>
              </a:rPr>
            </a:br>
            <a:br>
              <a:rPr lang="tr-TR" sz="3600" b="1" dirty="0">
                <a:solidFill>
                  <a:schemeClr val="tx1"/>
                </a:solidFill>
              </a:rPr>
            </a:br>
            <a:r>
              <a:rPr lang="tr-TR" sz="3600" b="1" dirty="0">
                <a:solidFill>
                  <a:schemeClr val="tx1"/>
                </a:solidFill>
              </a:rPr>
              <a:t>	acele etmemek</a:t>
            </a:r>
            <a:br>
              <a:rPr lang="tr-TR" sz="3600" b="1" dirty="0">
                <a:solidFill>
                  <a:schemeClr val="tx1"/>
                </a:solidFill>
              </a:rPr>
            </a:br>
            <a:br>
              <a:rPr lang="tr-TR" sz="3600" b="1" dirty="0">
                <a:solidFill>
                  <a:schemeClr val="tx1"/>
                </a:solidFill>
              </a:rPr>
            </a:br>
            <a:r>
              <a:rPr lang="tr-TR" sz="3600" b="1" dirty="0">
                <a:solidFill>
                  <a:schemeClr val="tx1"/>
                </a:solidFill>
              </a:rPr>
              <a:t>	her şeyi söyleme fırsatı</a:t>
            </a:r>
            <a:endParaRPr lang="de-DE" i="1" dirty="0">
              <a:solidFill>
                <a:schemeClr val="tx1"/>
              </a:solidFill>
            </a:endParaRP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0" y="0"/>
            <a:ext cx="9144000" cy="6858000"/>
          </a:xfrm>
        </p:spPr>
        <p:txBody>
          <a:bodyPr/>
          <a:lstStyle/>
          <a:p>
            <a:pPr fontAlgn="auto">
              <a:lnSpc>
                <a:spcPct val="90000"/>
              </a:lnSpc>
              <a:spcAft>
                <a:spcPts val="0"/>
              </a:spcAft>
              <a:defRPr/>
            </a:pPr>
            <a:r>
              <a:rPr lang="tr-TR" sz="5400" b="1" dirty="0"/>
              <a:t>Soruyu açıklama</a:t>
            </a:r>
            <a:br>
              <a:rPr lang="tr-TR" b="1" dirty="0">
                <a:solidFill>
                  <a:schemeClr val="tx1"/>
                </a:solidFill>
              </a:rPr>
            </a:br>
            <a:br>
              <a:rPr lang="tr-TR" b="1" dirty="0">
                <a:solidFill>
                  <a:schemeClr val="tx1"/>
                </a:solidFill>
              </a:rPr>
            </a:br>
            <a:r>
              <a:rPr lang="tr-TR" b="1" dirty="0">
                <a:solidFill>
                  <a:schemeClr val="tx1"/>
                </a:solidFill>
              </a:rPr>
              <a:t>	</a:t>
            </a:r>
            <a:r>
              <a:rPr lang="tr-TR" sz="3600" b="1" dirty="0">
                <a:solidFill>
                  <a:schemeClr val="tx1"/>
                </a:solidFill>
              </a:rPr>
              <a:t>ilk seferde soru anlaşılamayabilir</a:t>
            </a:r>
            <a:br>
              <a:rPr lang="tr-TR" sz="3600" b="1" dirty="0">
                <a:solidFill>
                  <a:schemeClr val="tx1"/>
                </a:solidFill>
              </a:rPr>
            </a:br>
            <a:br>
              <a:rPr lang="tr-TR" sz="3600" b="1" dirty="0">
                <a:solidFill>
                  <a:schemeClr val="tx1"/>
                </a:solidFill>
              </a:rPr>
            </a:br>
            <a:r>
              <a:rPr lang="tr-TR" sz="3600" b="1" dirty="0">
                <a:solidFill>
                  <a:schemeClr val="tx1"/>
                </a:solidFill>
              </a:rPr>
              <a:t>	sorunun tekrarı</a:t>
            </a:r>
            <a:br>
              <a:rPr lang="tr-TR" sz="3600" b="1" dirty="0">
                <a:solidFill>
                  <a:schemeClr val="tx1"/>
                </a:solidFill>
              </a:rPr>
            </a:br>
            <a:endParaRPr lang="de-DE" sz="4000" i="1" dirty="0">
              <a:solidFill>
                <a:schemeClr val="tx1"/>
              </a:solidFill>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0" y="9525"/>
            <a:ext cx="9144000" cy="6858000"/>
          </a:xfrm>
        </p:spPr>
        <p:txBody>
          <a:bodyPr/>
          <a:lstStyle/>
          <a:p>
            <a:pPr fontAlgn="auto">
              <a:spcAft>
                <a:spcPts val="0"/>
              </a:spcAft>
              <a:defRPr/>
            </a:pPr>
            <a:r>
              <a:rPr lang="tr-TR" sz="5400" b="1" dirty="0"/>
              <a:t>Doğru sorular</a:t>
            </a:r>
            <a:r>
              <a:rPr lang="tr-TR" b="1" dirty="0">
                <a:solidFill>
                  <a:schemeClr val="tx1"/>
                </a:solidFill>
              </a:rPr>
              <a:t> </a:t>
            </a:r>
            <a:br>
              <a:rPr lang="tr-TR" b="1" dirty="0">
                <a:solidFill>
                  <a:schemeClr val="tx1"/>
                </a:solidFill>
              </a:rPr>
            </a:br>
            <a:br>
              <a:rPr lang="tr-TR" b="1" dirty="0">
                <a:solidFill>
                  <a:schemeClr val="tx1"/>
                </a:solidFill>
              </a:rPr>
            </a:br>
            <a:r>
              <a:rPr lang="tr-TR" sz="4000" b="1" dirty="0">
                <a:solidFill>
                  <a:schemeClr val="tx1"/>
                </a:solidFill>
              </a:rPr>
              <a:t>açık uçlu sorular </a:t>
            </a:r>
            <a:br>
              <a:rPr lang="tr-TR" sz="4000" b="1" dirty="0">
                <a:solidFill>
                  <a:schemeClr val="tx1"/>
                </a:solidFill>
              </a:rPr>
            </a:br>
            <a:r>
              <a:rPr lang="tr-TR" sz="4000" b="1" dirty="0">
                <a:solidFill>
                  <a:schemeClr val="tx1"/>
                </a:solidFill>
              </a:rPr>
              <a:t>yorumsuz sorular</a:t>
            </a:r>
            <a:br>
              <a:rPr lang="tr-TR" sz="4000" b="1" dirty="0">
                <a:solidFill>
                  <a:schemeClr val="tx1"/>
                </a:solidFill>
              </a:rPr>
            </a:br>
            <a:r>
              <a:rPr lang="tr-TR" sz="4000" b="1" dirty="0">
                <a:solidFill>
                  <a:schemeClr val="tx1"/>
                </a:solidFill>
              </a:rPr>
              <a:t>	yönlendirici olmayan sorular</a:t>
            </a:r>
            <a:endParaRPr lang="de-DE" b="1" i="1" dirty="0">
              <a:solidFill>
                <a:schemeClr val="tx1"/>
              </a:solidFill>
            </a:endParaRP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0" y="0"/>
            <a:ext cx="9144000" cy="6858000"/>
          </a:xfrm>
        </p:spPr>
        <p:txBody>
          <a:bodyPr/>
          <a:lstStyle/>
          <a:p>
            <a:pPr fontAlgn="auto">
              <a:lnSpc>
                <a:spcPct val="120000"/>
              </a:lnSpc>
              <a:spcAft>
                <a:spcPts val="0"/>
              </a:spcAft>
              <a:defRPr/>
            </a:pPr>
            <a:r>
              <a:rPr lang="tr-TR" sz="4800" b="1" dirty="0"/>
              <a:t>İyi bir dinleyici olma becerisi</a:t>
            </a:r>
            <a:r>
              <a:rPr lang="tr-TR" b="1" dirty="0">
                <a:solidFill>
                  <a:schemeClr val="tx1"/>
                </a:solidFill>
              </a:rPr>
              <a:t> </a:t>
            </a:r>
            <a:br>
              <a:rPr lang="tr-TR" b="1" dirty="0">
                <a:solidFill>
                  <a:schemeClr val="tx1"/>
                </a:solidFill>
              </a:rPr>
            </a:br>
            <a:br>
              <a:rPr lang="tr-TR" b="1" dirty="0">
                <a:solidFill>
                  <a:schemeClr val="tx1"/>
                </a:solidFill>
              </a:rPr>
            </a:br>
            <a:r>
              <a:rPr lang="tr-TR" b="1" dirty="0">
                <a:solidFill>
                  <a:schemeClr val="tx1"/>
                </a:solidFill>
              </a:rPr>
              <a:t>	</a:t>
            </a:r>
            <a:r>
              <a:rPr lang="tr-TR" sz="3600" b="1" dirty="0">
                <a:solidFill>
                  <a:schemeClr val="tx1"/>
                </a:solidFill>
              </a:rPr>
              <a:t>söylenenlere yoğunlaşma</a:t>
            </a:r>
            <a:br>
              <a:rPr lang="tr-TR" sz="3600" b="1" dirty="0">
                <a:solidFill>
                  <a:schemeClr val="tx1"/>
                </a:solidFill>
              </a:rPr>
            </a:br>
            <a:r>
              <a:rPr lang="tr-TR" sz="3600" b="1" dirty="0">
                <a:solidFill>
                  <a:schemeClr val="tx1"/>
                </a:solidFill>
              </a:rPr>
              <a:t>	bedensel tepki ve sözlü nidalar </a:t>
            </a:r>
            <a:br>
              <a:rPr lang="tr-TR" sz="3600" b="1" dirty="0">
                <a:solidFill>
                  <a:schemeClr val="tx1"/>
                </a:solidFill>
              </a:rPr>
            </a:br>
            <a:r>
              <a:rPr lang="tr-TR" sz="3600" b="1" dirty="0">
                <a:solidFill>
                  <a:schemeClr val="tx1"/>
                </a:solidFill>
              </a:rPr>
              <a:t>	dinleme eyleminde yoğunlaşma</a:t>
            </a:r>
            <a:br>
              <a:rPr lang="tr-TR" sz="3600" b="1" dirty="0">
                <a:solidFill>
                  <a:schemeClr val="tx1"/>
                </a:solidFill>
              </a:rPr>
            </a:br>
            <a:r>
              <a:rPr lang="tr-TR" sz="3600" b="1" dirty="0">
                <a:solidFill>
                  <a:schemeClr val="tx1"/>
                </a:solidFill>
              </a:rPr>
              <a:t> 	"Aktif dinleme"</a:t>
            </a:r>
            <a:endParaRPr lang="de-DE" b="1" i="1" dirty="0">
              <a:solidFill>
                <a:schemeClr val="tx1"/>
              </a:solidFill>
            </a:endParaRP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0" y="0"/>
            <a:ext cx="9144000" cy="6858000"/>
          </a:xfrm>
        </p:spPr>
        <p:txBody>
          <a:bodyPr/>
          <a:lstStyle/>
          <a:p>
            <a:pPr fontAlgn="auto">
              <a:spcAft>
                <a:spcPts val="0"/>
              </a:spcAft>
              <a:defRPr/>
            </a:pPr>
            <a:r>
              <a:rPr lang="tr-TR" sz="5400" b="1" dirty="0"/>
              <a:t>Soruları cevaplama</a:t>
            </a:r>
            <a:br>
              <a:rPr lang="tr-TR" sz="5400" b="1" dirty="0">
                <a:solidFill>
                  <a:srgbClr val="FF3399"/>
                </a:solidFill>
              </a:rPr>
            </a:br>
            <a:r>
              <a:rPr lang="tr-TR" b="1" dirty="0">
                <a:solidFill>
                  <a:schemeClr val="tx1"/>
                </a:solidFill>
              </a:rPr>
              <a:t> </a:t>
            </a:r>
            <a:br>
              <a:rPr lang="tr-TR" b="1" dirty="0">
                <a:solidFill>
                  <a:schemeClr val="tx1"/>
                </a:solidFill>
              </a:rPr>
            </a:br>
            <a:r>
              <a:rPr lang="tr-TR" b="1" dirty="0">
                <a:solidFill>
                  <a:schemeClr val="tx1"/>
                </a:solidFill>
              </a:rPr>
              <a:t>	</a:t>
            </a:r>
            <a:br>
              <a:rPr lang="tr-TR" sz="4000" b="1" dirty="0">
                <a:solidFill>
                  <a:schemeClr val="tx1"/>
                </a:solidFill>
              </a:rPr>
            </a:br>
            <a:r>
              <a:rPr lang="tr-TR" sz="4000" b="1" dirty="0">
                <a:solidFill>
                  <a:schemeClr val="tx1"/>
                </a:solidFill>
              </a:rPr>
              <a:t>	doğrudan ve açık cevaplar</a:t>
            </a:r>
            <a:endParaRPr lang="de-DE" i="1" dirty="0">
              <a:solidFill>
                <a:schemeClr val="tx1"/>
              </a:solidFill>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0" y="0"/>
            <a:ext cx="9144000" cy="6248400"/>
          </a:xfrm>
        </p:spPr>
        <p:txBody>
          <a:bodyPr/>
          <a:lstStyle/>
          <a:p>
            <a:pPr fontAlgn="auto">
              <a:lnSpc>
                <a:spcPct val="80000"/>
              </a:lnSpc>
              <a:spcAft>
                <a:spcPts val="0"/>
              </a:spcAft>
              <a:defRPr/>
            </a:pPr>
            <a:r>
              <a:rPr lang="tr-TR" sz="6000" b="1" dirty="0"/>
              <a:t>Görüşmeyi özetleme</a:t>
            </a:r>
            <a:br>
              <a:rPr lang="tr-TR" sz="6000" b="1" dirty="0">
                <a:solidFill>
                  <a:schemeClr val="tx1"/>
                </a:solidFill>
              </a:rPr>
            </a:br>
            <a:br>
              <a:rPr lang="tr-TR" sz="6000" b="1" dirty="0">
                <a:solidFill>
                  <a:schemeClr val="tx1"/>
                </a:solidFill>
              </a:rPr>
            </a:br>
            <a:r>
              <a:rPr lang="tr-TR" sz="6000" b="1" dirty="0">
                <a:solidFill>
                  <a:schemeClr val="tx1"/>
                </a:solidFill>
              </a:rPr>
              <a:t>	</a:t>
            </a:r>
            <a:r>
              <a:rPr lang="tr-TR" sz="3600" b="1" dirty="0">
                <a:solidFill>
                  <a:schemeClr val="tx1"/>
                </a:solidFill>
              </a:rPr>
              <a:t>toplu tekrar </a:t>
            </a:r>
            <a:br>
              <a:rPr lang="tr-TR" sz="3600" b="1" dirty="0">
                <a:solidFill>
                  <a:schemeClr val="tx1"/>
                </a:solidFill>
              </a:rPr>
            </a:br>
            <a:br>
              <a:rPr lang="tr-TR" sz="3600" b="1" dirty="0">
                <a:solidFill>
                  <a:schemeClr val="tx1"/>
                </a:solidFill>
              </a:rPr>
            </a:br>
            <a:r>
              <a:rPr lang="tr-TR" sz="3600" b="1" dirty="0">
                <a:solidFill>
                  <a:schemeClr val="tx1"/>
                </a:solidFill>
              </a:rPr>
              <a:t>	hedeflenen bilgi kontrolü</a:t>
            </a:r>
            <a:br>
              <a:rPr lang="tr-TR" sz="3600" b="1" dirty="0">
                <a:solidFill>
                  <a:schemeClr val="tx1"/>
                </a:solidFill>
              </a:rPr>
            </a:br>
            <a:br>
              <a:rPr lang="tr-TR" sz="3600" b="1" dirty="0">
                <a:solidFill>
                  <a:schemeClr val="tx1"/>
                </a:solidFill>
              </a:rPr>
            </a:br>
            <a:r>
              <a:rPr lang="tr-TR" sz="3600" b="1" dirty="0">
                <a:solidFill>
                  <a:schemeClr val="tx1"/>
                </a:solidFill>
              </a:rPr>
              <a:t>	</a:t>
            </a:r>
            <a:endParaRPr lang="de-DE" i="1" dirty="0">
              <a:solidFill>
                <a:schemeClr val="tx1"/>
              </a:solidFill>
            </a:endParaRP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0" y="0"/>
            <a:ext cx="9144000" cy="6858000"/>
          </a:xfrm>
        </p:spPr>
        <p:txBody>
          <a:bodyPr/>
          <a:lstStyle/>
          <a:p>
            <a:pPr fontAlgn="auto">
              <a:spcAft>
                <a:spcPts val="0"/>
              </a:spcAft>
              <a:defRPr/>
            </a:pPr>
            <a:r>
              <a:rPr lang="tr-TR" sz="4800" b="1" dirty="0"/>
              <a:t>Görüşmenin sonlandırılması</a:t>
            </a:r>
            <a:br>
              <a:rPr lang="tr-TR" sz="4800" b="1" dirty="0">
                <a:solidFill>
                  <a:schemeClr val="tx1"/>
                </a:solidFill>
              </a:rPr>
            </a:br>
            <a:br>
              <a:rPr lang="tr-TR" b="1" dirty="0">
                <a:solidFill>
                  <a:schemeClr val="tx1"/>
                </a:solidFill>
              </a:rPr>
            </a:br>
            <a:endParaRPr lang="de-DE" i="1" dirty="0">
              <a:solidFill>
                <a:schemeClr val="tx1"/>
              </a:solidFill>
            </a:endParaRPr>
          </a:p>
        </p:txBody>
      </p:sp>
    </p:spTree>
  </p:cSld>
  <p:clrMapOvr>
    <a:masterClrMapping/>
  </p:clrMapOvr>
  <p:transition/>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ayt-template.pptx" id="{C4B25D90-D255-4EE6-ABA7-6F5939B24087}" vid="{C0AB0B6D-6007-4BCA-B3B4-A4D02CF7452D}"/>
    </a:ext>
  </a:extLst>
</a:theme>
</file>

<file path=ppt/theme/theme2.xml><?xml version="1.0" encoding="utf-8"?>
<a:theme xmlns:a="http://schemas.openxmlformats.org/drawingml/2006/main" name="1_NCfLB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1935</TotalTime>
  <Words>4881</Words>
  <Application>Microsoft Office PowerPoint</Application>
  <PresentationFormat>Ekran Gösterisi (4:3)</PresentationFormat>
  <Paragraphs>760</Paragraphs>
  <Slides>152</Slides>
  <Notes>78</Notes>
  <HiddenSlides>0</HiddenSlides>
  <MMClips>0</MMClips>
  <ScaleCrop>false</ScaleCrop>
  <HeadingPairs>
    <vt:vector size="6" baseType="variant">
      <vt:variant>
        <vt:lpstr>Kullanılan Yazı Tipleri</vt:lpstr>
      </vt:variant>
      <vt:variant>
        <vt:i4>10</vt:i4>
      </vt:variant>
      <vt:variant>
        <vt:lpstr>Tema</vt:lpstr>
      </vt:variant>
      <vt:variant>
        <vt:i4>2</vt:i4>
      </vt:variant>
      <vt:variant>
        <vt:lpstr>Slayt Başlıkları</vt:lpstr>
      </vt:variant>
      <vt:variant>
        <vt:i4>152</vt:i4>
      </vt:variant>
    </vt:vector>
  </HeadingPairs>
  <TitlesOfParts>
    <vt:vector size="164" baseType="lpstr">
      <vt:lpstr>Arial</vt:lpstr>
      <vt:lpstr>Arial Black</vt:lpstr>
      <vt:lpstr>Arial Unicode MS</vt:lpstr>
      <vt:lpstr>Calibri</vt:lpstr>
      <vt:lpstr>DomBold BT</vt:lpstr>
      <vt:lpstr>Times New Roman</vt:lpstr>
      <vt:lpstr>Trebuchet MS</vt:lpstr>
      <vt:lpstr>Verdana</vt:lpstr>
      <vt:lpstr>Wingdings</vt:lpstr>
      <vt:lpstr>Wingdings 2</vt:lpstr>
      <vt:lpstr>Ofis Teması</vt:lpstr>
      <vt:lpstr>1_NCfLB PowerPoint Template</vt:lpstr>
      <vt:lpstr>Danışmanlık Tedbiri Kararları</vt:lpstr>
      <vt:lpstr>Kontrat</vt:lpstr>
      <vt:lpstr>DANIŞMANLIK TEDBİRLERİNE İLİŞKİN YASAL SÜREÇ </vt:lpstr>
      <vt:lpstr>Çocuk Adalet Sisteminin Gerekliliği</vt:lpstr>
      <vt:lpstr>Yetişkin Adalet Sisteminden Farkları  </vt:lpstr>
      <vt:lpstr>Adalet Sistemi İçindeki Çocuklar kimlerdir?</vt:lpstr>
      <vt:lpstr>Suça Sürüklenen Çocuk</vt:lpstr>
      <vt:lpstr>Korunma İhtiyacı Olan Çocuk </vt:lpstr>
      <vt:lpstr>Mağdur Çocuk </vt:lpstr>
      <vt:lpstr>Tanık Çocuk</vt:lpstr>
      <vt:lpstr>KORUYUCU VE DESTEKLEYİCİ TEDBİRLER (ÇOCUKLARA ÖZGÜ GÜVENLİK TEDBİRLERİ)  </vt:lpstr>
      <vt:lpstr>Hukuksal Dayanak </vt:lpstr>
      <vt:lpstr>PowerPoint Sunusu</vt:lpstr>
      <vt:lpstr>Tedbirlerin Amacı </vt:lpstr>
      <vt:lpstr>Tedbirlerin Niteliği</vt:lpstr>
      <vt:lpstr>Kimler İsteyebilir?</vt:lpstr>
      <vt:lpstr>Hangi Tedbir Kararları Verilir?</vt:lpstr>
      <vt:lpstr>Kararın Verilme Usulü </vt:lpstr>
      <vt:lpstr>Kararı Verebilecek Mahkemeler</vt:lpstr>
      <vt:lpstr>Tedbir Kararının Kapsamı</vt:lpstr>
      <vt:lpstr>Tedbirleri Uygulayacak Kurumlar</vt:lpstr>
      <vt:lpstr>Tedbirleri Uygulayacak Kurumlar</vt:lpstr>
      <vt:lpstr>Tedbirleri Uygulayacak Kurumlar </vt:lpstr>
      <vt:lpstr>Tedbir Kararlarının Gönderilmesi</vt:lpstr>
      <vt:lpstr>DANIŞMANLIK  TEDBİRİ </vt:lpstr>
      <vt:lpstr>Danışmanlık Tedbiri Nedir ? </vt:lpstr>
      <vt:lpstr>Danışmanlık Tedbiri ile Ne Amaçlandı ?</vt:lpstr>
      <vt:lpstr>Bu çocuk neden burada?  Ceza verilebilir miydi? </vt:lpstr>
      <vt:lpstr>Neden sizin kurumunuza geldi? Başka yere gönderilebilir miydi?</vt:lpstr>
      <vt:lpstr> Neler Yapabilirsiniz?</vt:lpstr>
      <vt:lpstr>Neler Yapabilirsiniz?</vt:lpstr>
      <vt:lpstr>Neler Yapabilirsiniz?</vt:lpstr>
      <vt:lpstr>Nasıl Yapacaksınız? </vt:lpstr>
      <vt:lpstr>Kararın yerine Getirilmesi</vt:lpstr>
      <vt:lpstr>Kararın Yerine Getirilmesi </vt:lpstr>
      <vt:lpstr>Nasıl Yapacaksınız ? </vt:lpstr>
      <vt:lpstr>Çocuk hakkında bilgiyi nereden toplarsınız ?</vt:lpstr>
      <vt:lpstr>Danışmanın Sorumlulukları Nelerdir? </vt:lpstr>
      <vt:lpstr>Karara uyulmaması durumunda </vt:lpstr>
      <vt:lpstr>Danışmanın Sorumlulukları </vt:lpstr>
      <vt:lpstr>Suçu Bildirme</vt:lpstr>
      <vt:lpstr>Korunma İhtiyacını Bildirme</vt:lpstr>
      <vt:lpstr>Uygulama</vt:lpstr>
      <vt:lpstr>Çocukla görüşmede hap aldığını öğrendiniz.</vt:lpstr>
      <vt:lpstr>Çocuğun okula devamsızlığı olduğunu öğrendiniz. </vt:lpstr>
      <vt:lpstr>Ailenin fiziksel ve ekonomik istismarını öğrendiniz.</vt:lpstr>
      <vt:lpstr>Çocuk hakkında denetim kararı da verildi . Denetim görevlisi ile birlikte nasıl çalışırsınız?</vt:lpstr>
      <vt:lpstr>İlave tedbir  talep edilmesi,  Tedbirin değiştirilmesi</vt:lpstr>
      <vt:lpstr>Sağlık tedbiri ile birlikte uygulanması</vt:lpstr>
      <vt:lpstr>Eğitim tedbiri ile birlikte uygulanması  </vt:lpstr>
      <vt:lpstr>Denetim kararı ile birlikte uygulanması </vt:lpstr>
      <vt:lpstr>Tedbir kararını ne zaman sona erdirebilirsiniz ? </vt:lpstr>
      <vt:lpstr>İNSANLARARASI İLETİŞİM </vt:lpstr>
      <vt:lpstr>İletişimin amacı nedir?</vt:lpstr>
      <vt:lpstr>Beden dili</vt:lpstr>
      <vt:lpstr>İlk izlenim</vt:lpstr>
      <vt:lpstr>PowerPoint Sunusu</vt:lpstr>
      <vt:lpstr>PowerPoint Sunusu</vt:lpstr>
      <vt:lpstr>PowerPoint Sunusu</vt:lpstr>
      <vt:lpstr>Mesafeler</vt:lpstr>
      <vt:lpstr>Mahrem Mesafe</vt:lpstr>
      <vt:lpstr>Yüz İfadeleri</vt:lpstr>
      <vt:lpstr>Göz Teması</vt:lpstr>
      <vt:lpstr>Tokalaşma</vt:lpstr>
      <vt:lpstr>PowerPoint Sunusu</vt:lpstr>
      <vt:lpstr>PowerPoint Sunusu</vt:lpstr>
      <vt:lpstr>PowerPoint Sunusu</vt:lpstr>
      <vt:lpstr>Kırmızı</vt:lpstr>
      <vt:lpstr>Yeşil</vt:lpstr>
      <vt:lpstr>Mavi</vt:lpstr>
      <vt:lpstr>Mor</vt:lpstr>
      <vt:lpstr>Siyah</vt:lpstr>
      <vt:lpstr>Kahverengi</vt:lpstr>
      <vt:lpstr>Beyaz</vt:lpstr>
      <vt:lpstr>Dinleme  Aktif Dinleme</vt:lpstr>
      <vt:lpstr>Susunuz !</vt:lpstr>
      <vt:lpstr>Onu dinlediğinizi gösteriniz</vt:lpstr>
      <vt:lpstr>Engelleri kaldırınız</vt:lpstr>
      <vt:lpstr>Kendi duygularınızı kontrol ediniz</vt:lpstr>
      <vt:lpstr>Soru sorunuz</vt:lpstr>
      <vt:lpstr>Sözleri yansıtınız !</vt:lpstr>
      <vt:lpstr>Yasal Süreçte  Çocuklarla İletişim</vt:lpstr>
      <vt:lpstr>Çocuklarla Görüşme</vt:lpstr>
      <vt:lpstr>Hedef Odanın düzenlenmesi Oturma düzeni Beklenmedik gelişmeler</vt:lpstr>
      <vt:lpstr>Görüşme öncesi,  çocuk hakkında bilgi    </vt:lpstr>
      <vt:lpstr>PowerPoint Sunusu</vt:lpstr>
      <vt:lpstr>PowerPoint Sunusu</vt:lpstr>
      <vt:lpstr>Görüşme odasındaki ekipman     kalem kağıt    ihtiyacınız olabilecek her şey   </vt:lpstr>
      <vt:lpstr>Görüşme hakkında açıklama     karşılama ve kendini tanıtma   uygulama hakkında bilgilendirme   amaç hakkında açık, net ve kısa bilgi </vt:lpstr>
      <vt:lpstr>Gizlilik ilkesi   konuşulanların gizliliği  </vt:lpstr>
      <vt:lpstr>Görüşmede tavırlar   ses tonu   yargılayıcı vurgular</vt:lpstr>
      <vt:lpstr>Görüşmenin başarısı ve çocuğun duygusal durumu    gerginlik,   iletişim kurmaya direnç   dağınık dikkat   </vt:lpstr>
      <vt:lpstr>Sessizlik  sorular arasındaki beklemeler    acele etmemek   her şeyi söyleme fırsatı</vt:lpstr>
      <vt:lpstr>Soruyu açıklama   ilk seferde soru anlaşılamayabilir   sorunun tekrarı </vt:lpstr>
      <vt:lpstr>Doğru sorular   açık uçlu sorular  yorumsuz sorular  yönlendirici olmayan sorular</vt:lpstr>
      <vt:lpstr>İyi bir dinleyici olma becerisi    söylenenlere yoğunlaşma  bedensel tepki ve sözlü nidalar   dinleme eyleminde yoğunlaşma   "Aktif dinleme"</vt:lpstr>
      <vt:lpstr>Soruları cevaplama      doğrudan ve açık cevaplar</vt:lpstr>
      <vt:lpstr>Görüşmeyi özetleme   toplu tekrar    hedeflenen bilgi kontrolü   </vt:lpstr>
      <vt:lpstr>Görüşmenin sonlandırılması  </vt:lpstr>
      <vt:lpstr>“Doğru sorulmuş bir soru  yarı yarıya cevaplanmış demektir.”  G.J. Jacobi</vt:lpstr>
      <vt:lpstr>Planlama / Raporlama  </vt:lpstr>
      <vt:lpstr>Kontrat</vt:lpstr>
      <vt:lpstr>Kontrat tanımları:</vt:lpstr>
      <vt:lpstr>Üçgen Kontrat </vt:lpstr>
      <vt:lpstr>Planlama</vt:lpstr>
      <vt:lpstr>Planlama yapmak için gerekli aşamalar:</vt:lpstr>
      <vt:lpstr>Sınırların Belirlenmesi</vt:lpstr>
      <vt:lpstr>Verilerin toplanması</vt:lpstr>
      <vt:lpstr>Verilerin analizi</vt:lpstr>
      <vt:lpstr>Hedeflerin Belirlenmesi</vt:lpstr>
      <vt:lpstr>Hedeflerin ara değerlendirmesi</vt:lpstr>
      <vt:lpstr>Sonuçların değerlendirilmesi</vt:lpstr>
      <vt:lpstr>Sosyal İnceleme Raporu </vt:lpstr>
      <vt:lpstr>SİR dört ana bölümden oluşur </vt:lpstr>
      <vt:lpstr>Resmi bilgiler</vt:lpstr>
      <vt:lpstr>Resmi bilgiler</vt:lpstr>
      <vt:lpstr>Bilgi toplama yolları ve kullanılan kaynaklar </vt:lpstr>
      <vt:lpstr>Değerlendirme</vt:lpstr>
      <vt:lpstr>Suça ilişkin bilgiler</vt:lpstr>
      <vt:lpstr>Bireysel özelliklere ilişkin bilgiler, </vt:lpstr>
      <vt:lpstr>Çevre ve aileye ilişkin bilgiler,  </vt:lpstr>
      <vt:lpstr>Okul, iş, akran ve boş zamanları değerlendirmeye ilişkin bilgiler, </vt:lpstr>
      <vt:lpstr>Müdahale </vt:lpstr>
      <vt:lpstr> HEDEF</vt:lpstr>
      <vt:lpstr>MÜRATCATÇI SİSTEM </vt:lpstr>
      <vt:lpstr>DEĞİŞİM GÖREVLİSİ </vt:lpstr>
      <vt:lpstr>EYLEM SİSTEMİ </vt:lpstr>
      <vt:lpstr>ZOR” diye adlandırılan çocuk ve gençler</vt:lpstr>
      <vt:lpstr>RİSKLİ DAVRANIŞLAR </vt:lpstr>
      <vt:lpstr>PowerPoint Sunusu</vt:lpstr>
      <vt:lpstr>PowerPoint Sunusu</vt:lpstr>
      <vt:lpstr>PowerPoint Sunusu</vt:lpstr>
      <vt:lpstr>PowerPoint Sunusu</vt:lpstr>
      <vt:lpstr>PowerPoint Sunusu</vt:lpstr>
      <vt:lpstr>PowerPoint Sunusu</vt:lpstr>
      <vt:lpstr>PowerPoint Sunusu</vt:lpstr>
      <vt:lpstr>BU ÇOCUKLARIN KARŞILAŞTIKLARI SORUNLAR</vt:lpstr>
      <vt:lpstr>ZOR ÇOCUKLAR VE EĞİTİM SİSTEMİ</vt:lpstr>
      <vt:lpstr>Etkisiz yaklaşımlar</vt:lpstr>
      <vt:lpstr>Zor çocuklara yaklaşımda temel ilkeler(1)</vt:lpstr>
      <vt:lpstr>Zor çocuklara yaklaşımda temel ilkeler(2)</vt:lpstr>
      <vt:lpstr>Şiddet Uygulayan Çocuğa Yaklaşım</vt:lpstr>
      <vt:lpstr>Suç İşleyen Çocuğa Yaklaşım</vt:lpstr>
      <vt:lpstr>Madde Kullanımı Olan Çocuğa Yaklaşım </vt:lpstr>
      <vt:lpstr>Bağımlılık Süreci</vt:lpstr>
      <vt:lpstr>UNUTMAYIN!  Madde kullanımı uzun süreli takip gerektirir. Çocukla aranızda kurulan ilişkiyi sürdürün.</vt:lpstr>
      <vt:lpstr>Davranış Sorunları</vt:lpstr>
      <vt:lpstr>Evden Kaçma </vt:lpstr>
      <vt:lpstr>Kendine Zarar Verme </vt:lpstr>
      <vt:lpstr>Dikkat Eksikliği  ve Aşırı Hareketlilik </vt:lpstr>
      <vt:lpstr>Okuldan Kaçma </vt:lpstr>
      <vt:lpstr>OKUL İÇERİSİNDE YAKLAŞIM: “ETİKETLENME”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Danışmanlık Tedbiri Uygulamaları</dc:title>
  <dc:creator>Haktan DEMIRCIOGLU</dc:creator>
  <cp:lastModifiedBy>PDR</cp:lastModifiedBy>
  <cp:revision>9</cp:revision>
  <dcterms:created xsi:type="dcterms:W3CDTF">2007-04-19T06:09:32Z</dcterms:created>
  <dcterms:modified xsi:type="dcterms:W3CDTF">2019-12-05T08:55:29Z</dcterms:modified>
</cp:coreProperties>
</file>