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41"/>
  </p:notesMasterIdLst>
  <p:sldIdLst>
    <p:sldId id="260" r:id="rId2"/>
    <p:sldId id="264" r:id="rId3"/>
    <p:sldId id="378" r:id="rId4"/>
    <p:sldId id="379" r:id="rId5"/>
    <p:sldId id="390" r:id="rId6"/>
    <p:sldId id="394" r:id="rId7"/>
    <p:sldId id="382" r:id="rId8"/>
    <p:sldId id="383" r:id="rId9"/>
    <p:sldId id="385" r:id="rId10"/>
    <p:sldId id="386" r:id="rId11"/>
    <p:sldId id="391" r:id="rId12"/>
    <p:sldId id="400" r:id="rId13"/>
    <p:sldId id="301" r:id="rId14"/>
    <p:sldId id="314" r:id="rId15"/>
    <p:sldId id="316" r:id="rId16"/>
    <p:sldId id="315" r:id="rId17"/>
    <p:sldId id="387" r:id="rId18"/>
    <p:sldId id="293" r:id="rId19"/>
    <p:sldId id="396" r:id="rId20"/>
    <p:sldId id="309" r:id="rId21"/>
    <p:sldId id="308" r:id="rId22"/>
    <p:sldId id="307" r:id="rId23"/>
    <p:sldId id="306" r:id="rId24"/>
    <p:sldId id="310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319" r:id="rId33"/>
    <p:sldId id="388" r:id="rId34"/>
    <p:sldId id="296" r:id="rId35"/>
    <p:sldId id="392" r:id="rId36"/>
    <p:sldId id="399" r:id="rId37"/>
    <p:sldId id="302" r:id="rId38"/>
    <p:sldId id="318" r:id="rId39"/>
    <p:sldId id="26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CAC2"/>
    <a:srgbClr val="F06510"/>
    <a:srgbClr val="FEC200"/>
    <a:srgbClr val="E6AF00"/>
    <a:srgbClr val="FB85D4"/>
    <a:srgbClr val="FCA6DF"/>
    <a:srgbClr val="42424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 varScale="1">
        <p:scale>
          <a:sx n="110" d="100"/>
          <a:sy n="110" d="100"/>
        </p:scale>
        <p:origin x="402" y="102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13/09/2022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580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533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3EDB7-7A09-4358-AA6F-C3A5CB45ABA9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94537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01368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91999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02499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65016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95937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08085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72410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23976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67455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06413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75536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752800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549555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828482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97536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9692-961E-443D-A795-004300AE8B94}" type="datetimeFigureOut">
              <a:rPr lang="tr-TR" smtClean="0"/>
              <a:t>13.09.2022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4BF0AA-8BBD-40D7-AF8A-1F358E2556FF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组合 15">
            <a:extLst>
              <a:ext uri="{FF2B5EF4-FFF2-40B4-BE49-F238E27FC236}">
                <a16:creationId xmlns:a16="http://schemas.microsoft.com/office/drawing/2014/main" id="{0C96E730-EE7A-59D5-8070-0FE7F91818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8" name="矩形 3">
              <a:extLst>
                <a:ext uri="{FF2B5EF4-FFF2-40B4-BE49-F238E27FC236}">
                  <a16:creationId xmlns:a16="http://schemas.microsoft.com/office/drawing/2014/main" id="{D0AC0D27-BA3B-79CB-39A0-732863E4B56B}"/>
                </a:ext>
              </a:extLst>
            </p:cNvPr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矩形 4">
              <a:extLst>
                <a:ext uri="{FF2B5EF4-FFF2-40B4-BE49-F238E27FC236}">
                  <a16:creationId xmlns:a16="http://schemas.microsoft.com/office/drawing/2014/main" id="{47DA2D0C-C6D8-19DC-897F-3125C51D9DE5}"/>
                </a:ext>
              </a:extLst>
            </p:cNvPr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矩形 5">
              <a:extLst>
                <a:ext uri="{FF2B5EF4-FFF2-40B4-BE49-F238E27FC236}">
                  <a16:creationId xmlns:a16="http://schemas.microsoft.com/office/drawing/2014/main" id="{0B8BE886-9DE9-75DE-72F5-9381AB4C66ED}"/>
                </a:ext>
              </a:extLst>
            </p:cNvPr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6">
              <a:extLst>
                <a:ext uri="{FF2B5EF4-FFF2-40B4-BE49-F238E27FC236}">
                  <a16:creationId xmlns:a16="http://schemas.microsoft.com/office/drawing/2014/main" id="{1308DB76-0A4D-3034-57AD-B89853561770}"/>
                </a:ext>
              </a:extLst>
            </p:cNvPr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等腰三角形 7">
              <a:extLst>
                <a:ext uri="{FF2B5EF4-FFF2-40B4-BE49-F238E27FC236}">
                  <a16:creationId xmlns:a16="http://schemas.microsoft.com/office/drawing/2014/main" id="{1F42EFF1-E9CE-4FC4-CDC8-797A084F7BD3}"/>
                </a:ext>
              </a:extLst>
            </p:cNvPr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24">
            <a:extLst>
              <a:ext uri="{FF2B5EF4-FFF2-40B4-BE49-F238E27FC236}">
                <a16:creationId xmlns:a16="http://schemas.microsoft.com/office/drawing/2014/main" id="{A65E8177-9220-7A1A-3507-74019F7D59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14" name="组合 9">
              <a:extLst>
                <a:ext uri="{FF2B5EF4-FFF2-40B4-BE49-F238E27FC236}">
                  <a16:creationId xmlns:a16="http://schemas.microsoft.com/office/drawing/2014/main" id="{EFB273C5-A6B2-4A54-900E-3DFF1155222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18" name="矩形 16">
                <a:extLst>
                  <a:ext uri="{FF2B5EF4-FFF2-40B4-BE49-F238E27FC236}">
                    <a16:creationId xmlns:a16="http://schemas.microsoft.com/office/drawing/2014/main" id="{20EE8F3C-7361-F0D4-98DC-BAFA12768B3D}"/>
                  </a:ext>
                </a:extLst>
              </p:cNvPr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7">
                <a:extLst>
                  <a:ext uri="{FF2B5EF4-FFF2-40B4-BE49-F238E27FC236}">
                    <a16:creationId xmlns:a16="http://schemas.microsoft.com/office/drawing/2014/main" id="{41397C62-6A07-997F-0E66-2B5B96C7EA4A}"/>
                  </a:ext>
                </a:extLst>
              </p:cNvPr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3">
              <a:extLst>
                <a:ext uri="{FF2B5EF4-FFF2-40B4-BE49-F238E27FC236}">
                  <a16:creationId xmlns:a16="http://schemas.microsoft.com/office/drawing/2014/main" id="{564D6D43-CD6F-5C3A-8ACB-F1B54DAC9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6" name="矩形 12">
                <a:extLst>
                  <a:ext uri="{FF2B5EF4-FFF2-40B4-BE49-F238E27FC236}">
                    <a16:creationId xmlns:a16="http://schemas.microsoft.com/office/drawing/2014/main" id="{249983D9-597C-5E14-3FF8-A1F9B0BA0BDA}"/>
                  </a:ext>
                </a:extLst>
              </p:cNvPr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直接连接符 13">
                <a:extLst>
                  <a:ext uri="{FF2B5EF4-FFF2-40B4-BE49-F238E27FC236}">
                    <a16:creationId xmlns:a16="http://schemas.microsoft.com/office/drawing/2014/main" id="{6AE2D056-5AAB-A4E4-1D65-1ECDB45088D7}"/>
                  </a:ext>
                </a:extLst>
              </p:cNvPr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3">
            <a:extLst>
              <a:ext uri="{FF2B5EF4-FFF2-40B4-BE49-F238E27FC236}">
                <a16:creationId xmlns:a16="http://schemas.microsoft.com/office/drawing/2014/main" id="{46EA9734-DC44-39C9-8FA4-61773E460B7E}"/>
              </a:ext>
            </a:extLst>
          </p:cNvPr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42">
            <a:extLst>
              <a:ext uri="{FF2B5EF4-FFF2-40B4-BE49-F238E27FC236}">
                <a16:creationId xmlns:a16="http://schemas.microsoft.com/office/drawing/2014/main" id="{0044DEC1-FB18-FD99-7856-90856459099D}"/>
              </a:ext>
            </a:extLst>
          </p:cNvPr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2" name="Straight Connector 47">
            <a:extLst>
              <a:ext uri="{FF2B5EF4-FFF2-40B4-BE49-F238E27FC236}">
                <a16:creationId xmlns:a16="http://schemas.microsoft.com/office/drawing/2014/main" id="{0A84CEB9-A135-EE79-3AF2-5FFB58779296}"/>
              </a:ext>
            </a:extLst>
          </p:cNvPr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20">
            <a:extLst>
              <a:ext uri="{FF2B5EF4-FFF2-40B4-BE49-F238E27FC236}">
                <a16:creationId xmlns:a16="http://schemas.microsoft.com/office/drawing/2014/main" id="{067CB50C-792D-32C8-5779-26F933CD82E3}"/>
              </a:ext>
            </a:extLst>
          </p:cNvPr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34" name="Group 21">
              <a:extLst>
                <a:ext uri="{FF2B5EF4-FFF2-40B4-BE49-F238E27FC236}">
                  <a16:creationId xmlns:a16="http://schemas.microsoft.com/office/drawing/2014/main" id="{CCEF7A00-0814-C115-E278-F4998B2567F5}"/>
                </a:ext>
              </a:extLst>
            </p:cNvPr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36" name="AutoShape 10">
                <a:extLst>
                  <a:ext uri="{FF2B5EF4-FFF2-40B4-BE49-F238E27FC236}">
                    <a16:creationId xmlns:a16="http://schemas.microsoft.com/office/drawing/2014/main" id="{E5C2149D-530A-429C-1736-EB99EC4B6AC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7" name="AutoShape 11">
                <a:extLst>
                  <a:ext uri="{FF2B5EF4-FFF2-40B4-BE49-F238E27FC236}">
                    <a16:creationId xmlns:a16="http://schemas.microsoft.com/office/drawing/2014/main" id="{6F932DAA-B871-4EB7-83A9-E57FA4BD70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5" name="TextBox 22">
              <a:extLst>
                <a:ext uri="{FF2B5EF4-FFF2-40B4-BE49-F238E27FC236}">
                  <a16:creationId xmlns:a16="http://schemas.microsoft.com/office/drawing/2014/main" id="{F60B3D16-54E4-D6CC-48A0-35F72E70F857}"/>
                </a:ext>
              </a:extLst>
            </p:cNvPr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91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>
                <a:ln/>
                <a:solidFill>
                  <a:schemeClr val="accent3"/>
                </a:solidFill>
              </a:rPr>
              <a:t>2022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11828"/>
            <a:ext cx="3008543" cy="28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5743708"/>
            <a:ext cx="11205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05264"/>
            <a:ext cx="11205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35360" y="2708920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YERLEŞTİRMEDE </a:t>
            </a:r>
          </a:p>
          <a:p>
            <a:pPr algn="ctr"/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05264"/>
            <a:ext cx="11205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ctrTitle"/>
          </p:nvPr>
        </p:nvSpPr>
        <p:spPr bwMode="auto"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tr-TR" cap="none">
                <a:solidFill>
                  <a:srgbClr val="FF0000"/>
                </a:solidFill>
                <a:effectLst/>
                <a:latin typeface="Arial" charset="0"/>
              </a:rPr>
              <a:t>MERKEZİ SINAV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None/>
            </a:pPr>
            <a:endParaRPr lang="tr-TR" dirty="0">
              <a:latin typeface="Arial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881290" y="2786058"/>
          <a:ext cx="65722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DERS ADI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KAZANDIĞI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OKUL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FATMA RAMAZAN BÜKÜŞOĞLU</a:t>
                      </a:r>
                      <a:r>
                        <a:rPr lang="tr-TR" b="1" baseline="0" dirty="0">
                          <a:solidFill>
                            <a:schemeClr val="tx1"/>
                          </a:solidFill>
                        </a:rPr>
                        <a:t> ANADOLU LİSESİ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MATEMATİK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FEN BİLİMLERİ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İNKİLAP TARİHİ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İNGİLİZCE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DİN KÜLTÜRÜ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ctrTitle"/>
          </p:nvPr>
        </p:nvSpPr>
        <p:spPr bwMode="auto"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tr-TR" cap="none">
                <a:solidFill>
                  <a:srgbClr val="FF0000"/>
                </a:solidFill>
                <a:effectLst/>
                <a:latin typeface="Arial" charset="0"/>
              </a:rPr>
              <a:t>MERKEZİ SINAV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None/>
            </a:pPr>
            <a:endParaRPr lang="tr-TR" dirty="0">
              <a:latin typeface="Arial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881290" y="2786058"/>
          <a:ext cx="65722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DERS ADI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KAZANDIĞI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OKUL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KIZ LİSESİ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MATEMATİK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FEN BİLİMLERİ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İNKİLAP TARİHİ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İNGİLİZCE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DİN KÜLTÜRÜ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74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ctrTitle"/>
          </p:nvPr>
        </p:nvSpPr>
        <p:spPr bwMode="auto"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tr-TR" cap="none">
                <a:solidFill>
                  <a:srgbClr val="FF0000"/>
                </a:solidFill>
                <a:effectLst/>
                <a:latin typeface="Arial" charset="0"/>
              </a:rPr>
              <a:t>MERKEZİ SINAV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None/>
            </a:pPr>
            <a:endParaRPr lang="tr-TR" dirty="0">
              <a:latin typeface="Arial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881290" y="2786058"/>
          <a:ext cx="65722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DERS ADI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KAZANDIĞI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OKUL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BORNOVA</a:t>
                      </a:r>
                      <a:r>
                        <a:rPr lang="tr-TR" b="1" baseline="0" dirty="0">
                          <a:solidFill>
                            <a:schemeClr val="tx1"/>
                          </a:solidFill>
                        </a:rPr>
                        <a:t> ANADOLU  LİSESİ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MATEMATİK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FEN BİLİMLERİ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İNKİLAP TARİHİ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İNGİLİZCE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DİN KÜLTÜRÜ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939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ctrTitle"/>
          </p:nvPr>
        </p:nvSpPr>
        <p:spPr bwMode="auto"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tr-TR" cap="none">
                <a:solidFill>
                  <a:srgbClr val="FF0000"/>
                </a:solidFill>
                <a:effectLst/>
                <a:latin typeface="Arial" charset="0"/>
              </a:rPr>
              <a:t>MERKEZİ SINAV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None/>
            </a:pPr>
            <a:endParaRPr lang="tr-TR" dirty="0">
              <a:latin typeface="Arial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881290" y="2786058"/>
          <a:ext cx="65722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DERS ADI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KAZANDIĞI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OKUL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KONAK ATATÜRK</a:t>
                      </a:r>
                      <a:r>
                        <a:rPr lang="tr-TR" b="1" baseline="0" dirty="0">
                          <a:solidFill>
                            <a:schemeClr val="tx1"/>
                          </a:solidFill>
                        </a:rPr>
                        <a:t> ANADOLU LİSESİ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MATEMATİK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FEN BİLİMLERİ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İNKİLAP TARİHİ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İNGİLİZCE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76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DİN KÜLTÜRÜ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793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543084"/>
            <a:ext cx="11205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 bwMode="auto">
          <a:xfrm>
            <a:off x="1991544" y="404664"/>
            <a:ext cx="6600451" cy="1224137"/>
          </a:xfr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hangingPunct="1"/>
            <a:r>
              <a:rPr lang="tr-TR" sz="3200" b="1" dirty="0">
                <a:solidFill>
                  <a:srgbClr val="FF0000"/>
                </a:solidFill>
                <a:effectLst/>
                <a:latin typeface="Arial" charset="0"/>
              </a:rPr>
              <a:t>ADRESE DAYALI SİSTEM  (YEREL YERLEŞTİRME)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subTitle" idx="1"/>
          </p:nvPr>
        </p:nvSpPr>
        <p:spPr>
          <a:xfrm>
            <a:off x="1823243" y="1988840"/>
            <a:ext cx="6768752" cy="4248472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MENDERES ANADOLU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GÜMÜLDÜR ANADOLU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MENDERES ÇPL ANADOLU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MENDERES ÇPL MESLEK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MENDERES İMAM HATİP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ÖZDERE TURİZM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KONAK/ŞEHİT İDARİ ATAŞE ÇAĞLAR YÜCEL MESLEKİ VE TEKNİK ANADOLU LİSESİ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TORBALI SAĞLIK MESLEK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95400" y="2924944"/>
            <a:ext cx="4284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 YERLEŞTİRMEDE </a:t>
            </a:r>
          </a:p>
          <a:p>
            <a:pPr algn="ctr"/>
            <a:r>
              <a:rPr lang="tr-T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5574431"/>
            <a:ext cx="11205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1450126" y="3015948"/>
            <a:ext cx="3617357" cy="1231106"/>
            <a:chOff x="6750385" y="3570210"/>
            <a:chExt cx="5592686" cy="2480774"/>
          </a:xfrm>
        </p:grpSpPr>
        <p:sp>
          <p:nvSpPr>
            <p:cNvPr id="9" name="Rectangle 8"/>
            <p:cNvSpPr/>
            <p:nvPr/>
          </p:nvSpPr>
          <p:spPr>
            <a:xfrm>
              <a:off x="6750385" y="3570210"/>
              <a:ext cx="5592686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54438" y="3570210"/>
              <a:ext cx="5184578" cy="1674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/>
                <a:t>Adrese Dayalı</a:t>
              </a:r>
            </a:p>
            <a:p>
              <a:pPr algn="ctr"/>
              <a:r>
                <a:rPr lang="tr-TR" sz="2400" b="1" dirty="0"/>
                <a:t>Yerleştirme  Sistemi</a:t>
              </a:r>
              <a:endParaRPr lang="en-US" sz="2400" b="1" dirty="0"/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1450125" y="1942299"/>
            <a:ext cx="3663908" cy="1015663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Sınavla Öğrenci Alan Liseler</a:t>
            </a:r>
          </a:p>
          <a:p>
            <a:endParaRPr lang="tr-TR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496675" y="4247054"/>
            <a:ext cx="3617357" cy="110799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tr-TR" sz="1600" dirty="0">
              <a:latin typeface="Arial" charset="0"/>
            </a:endParaRPr>
          </a:p>
          <a:p>
            <a:pPr algn="ctr"/>
            <a:r>
              <a:rPr lang="tr-TR" sz="1600" b="1" dirty="0">
                <a:solidFill>
                  <a:schemeClr val="tx1"/>
                </a:solidFill>
                <a:latin typeface="Arial" charset="0"/>
              </a:rPr>
              <a:t>ÖZEL OKULLAR</a:t>
            </a:r>
          </a:p>
          <a:p>
            <a:pPr algn="ctr"/>
            <a:endParaRPr lang="tr-TR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2" y="6048110"/>
            <a:ext cx="884204" cy="79208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772A7BDA-0354-786F-1C5B-51266ABD02F2}"/>
              </a:ext>
            </a:extLst>
          </p:cNvPr>
          <p:cNvSpPr txBox="1"/>
          <p:nvPr/>
        </p:nvSpPr>
        <p:spPr>
          <a:xfrm>
            <a:off x="5591944" y="2003698"/>
            <a:ext cx="3663908" cy="56938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charset="0"/>
              </a:rPr>
              <a:t>           AÇIK LİSE</a:t>
            </a:r>
          </a:p>
          <a:p>
            <a:endParaRPr lang="tr-TR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DA8C48B9-E07A-028F-7E46-3D7843B1F583}"/>
              </a:ext>
            </a:extLst>
          </p:cNvPr>
          <p:cNvSpPr txBox="1"/>
          <p:nvPr/>
        </p:nvSpPr>
        <p:spPr>
          <a:xfrm>
            <a:off x="5568482" y="3289103"/>
            <a:ext cx="3663908" cy="67710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lvl="0" indent="-285750" defTabSz="457200">
              <a:spcBef>
                <a:spcPts val="1000"/>
              </a:spcBef>
              <a:buClr>
                <a:srgbClr val="353535"/>
              </a:buCl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</a:rPr>
              <a:t>     </a:t>
            </a:r>
            <a:r>
              <a:rPr lang="tr-T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</a:rPr>
              <a:t>MESLEKİ EĞİTİM                        MERKEZİ (</a:t>
            </a:r>
            <a:r>
              <a:rPr lang="tr-TR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</a:rPr>
              <a:t>ÇIRAKLIK )</a:t>
            </a:r>
            <a:endParaRPr lang="tr-TR" b="1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EDEED22E-EA0D-128A-E251-37DD8BE8105E}"/>
              </a:ext>
            </a:extLst>
          </p:cNvPr>
          <p:cNvSpPr txBox="1"/>
          <p:nvPr/>
        </p:nvSpPr>
        <p:spPr>
          <a:xfrm>
            <a:off x="5609963" y="4215729"/>
            <a:ext cx="3663908" cy="124649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4400" b="1" dirty="0">
                <a:latin typeface="Arial" charset="0"/>
              </a:rPr>
              <a:t>  </a:t>
            </a:r>
            <a:r>
              <a:rPr lang="tr-TR" sz="2000" b="1" dirty="0">
                <a:latin typeface="Arial" charset="0"/>
              </a:rPr>
              <a:t>GÜZEL SANATLAR VE SPOR LİSELERİ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8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 bwMode="auto">
          <a:xfrm>
            <a:off x="2099555" y="404664"/>
            <a:ext cx="6600451" cy="1224136"/>
          </a:xfrm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tr-TR" sz="3600" b="1" dirty="0">
                <a:solidFill>
                  <a:srgbClr val="FF0000"/>
                </a:solidFill>
                <a:latin typeface="Arial" charset="0"/>
              </a:rPr>
              <a:t>       ADRESE DAYALI SİSTEM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subTitle" idx="1"/>
          </p:nvPr>
        </p:nvSpPr>
        <p:spPr>
          <a:xfrm>
            <a:off x="2423592" y="2276872"/>
            <a:ext cx="5952378" cy="3384376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tr-TR" sz="2400" b="1" dirty="0">
                <a:latin typeface="Arial" charset="0"/>
              </a:rPr>
              <a:t>MENDERES ANADOLU LİSESİNİ 500 ÖĞRENCİ TERCİH ETTİ.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tr-TR" sz="2400" b="1" dirty="0">
              <a:latin typeface="Arial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tr-TR" sz="2400" b="1" dirty="0">
                <a:latin typeface="Arial" charset="0"/>
              </a:rPr>
              <a:t>MENDERES ANADOLU LİSESİNİN KONTENJANI 204 ÖĞRENCİ ALACAK</a:t>
            </a:r>
          </a:p>
          <a:p>
            <a:pPr eaLnBrk="1" hangingPunct="1"/>
            <a:endParaRPr lang="tr-TR" dirty="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 bwMode="auto">
          <a:xfrm>
            <a:off x="1991544" y="692696"/>
            <a:ext cx="6600451" cy="936104"/>
          </a:xfrm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r-TR" sz="3600" dirty="0">
                <a:solidFill>
                  <a:srgbClr val="FF0000"/>
                </a:solidFill>
                <a:latin typeface="Arial" charset="0"/>
              </a:rPr>
              <a:t>ADRESE DAYALI SİSTEM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subTitle" idx="1"/>
          </p:nvPr>
        </p:nvSpPr>
        <p:spPr>
          <a:xfrm>
            <a:off x="1991544" y="2132856"/>
            <a:ext cx="6984776" cy="3816424"/>
          </a:xfrm>
        </p:spPr>
        <p:txBody>
          <a:bodyPr>
            <a:norm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tr-TR" sz="2400" b="1" dirty="0">
                <a:latin typeface="Arial" charset="0"/>
              </a:rPr>
              <a:t>İKAMETGAH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>
                <a:latin typeface="Arial" charset="0"/>
              </a:rPr>
              <a:t>MENDERES’ TE OTURUP OTURMADIĞINA BAKILIYOR.</a:t>
            </a:r>
          </a:p>
          <a:p>
            <a:pPr algn="ctr" eaLnBrk="1" hangingPunct="1"/>
            <a:r>
              <a:rPr lang="tr-TR" b="1" dirty="0">
                <a:latin typeface="Arial" charset="0"/>
              </a:rPr>
              <a:t>     KÖY, MAHALLE FARKETMİYOR.</a:t>
            </a:r>
          </a:p>
          <a:p>
            <a:pPr algn="ctr" eaLnBrk="1" hangingPunct="1"/>
            <a:endParaRPr lang="tr-TR" b="1" dirty="0">
              <a:latin typeface="Arial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u="sng" dirty="0">
                <a:solidFill>
                  <a:srgbClr val="C00000"/>
                </a:solidFill>
                <a:latin typeface="Arial" charset="0"/>
              </a:rPr>
              <a:t>50 KİŞİ OTURMUYOR</a:t>
            </a:r>
            <a:r>
              <a:rPr lang="tr-TR" b="1" dirty="0">
                <a:latin typeface="Arial" charset="0"/>
              </a:rPr>
              <a:t>.</a:t>
            </a:r>
          </a:p>
          <a:p>
            <a:pPr algn="ctr" eaLnBrk="1" hangingPunct="1"/>
            <a:endParaRPr lang="tr-TR" b="1" dirty="0">
              <a:latin typeface="Arial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b="1" dirty="0">
                <a:latin typeface="Arial" charset="0"/>
              </a:rPr>
              <a:t>BU ÖĞRENCİLER NOT ORTALAMARINA BAKILMAKSIZIN ELENİYOR</a:t>
            </a:r>
            <a:r>
              <a:rPr lang="tr-TR" dirty="0"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 bwMode="auto">
          <a:xfrm>
            <a:off x="1775520" y="476672"/>
            <a:ext cx="6600451" cy="936104"/>
          </a:xfrm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r-TR" sz="3600" dirty="0">
                <a:solidFill>
                  <a:srgbClr val="FF0000"/>
                </a:solidFill>
                <a:latin typeface="Arial" charset="0"/>
              </a:rPr>
              <a:t>ADRESE DAYALI SİSTEM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subTitle" idx="1"/>
          </p:nvPr>
        </p:nvSpPr>
        <p:spPr>
          <a:xfrm>
            <a:off x="1919536" y="1844824"/>
            <a:ext cx="7344816" cy="331236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2400" b="1" dirty="0">
                <a:latin typeface="Arial" charset="0"/>
              </a:rPr>
              <a:t>2. NOT ( 6-7-8.  SINIF YIL SONU NOTLARI 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2400" dirty="0">
                <a:latin typeface="Arial" charset="0"/>
              </a:rPr>
              <a:t>450 ÖĞRENCİ KALDI.</a:t>
            </a:r>
          </a:p>
          <a:p>
            <a:pPr algn="ctr" eaLnBrk="1" hangingPunct="1"/>
            <a:endParaRPr lang="tr-TR" sz="2400" dirty="0">
              <a:latin typeface="Arial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2400" dirty="0">
                <a:latin typeface="Arial" charset="0"/>
              </a:rPr>
              <a:t>450 ÖĞRENCİ NOT ORTALAMASINA GÖRE EN YÜKSEKTEN EN AŞAĞIYA DOĞRU SIRALANDI.</a:t>
            </a:r>
          </a:p>
          <a:p>
            <a:pPr algn="ctr"/>
            <a:endParaRPr lang="tr-TR" sz="2400" dirty="0">
              <a:latin typeface="Arial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2400" dirty="0">
                <a:latin typeface="Arial" charset="0"/>
              </a:rPr>
              <a:t>EN SON 204. KİŞİ ALINDI.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 bwMode="auto">
          <a:xfrm>
            <a:off x="1559496" y="476672"/>
            <a:ext cx="6600451" cy="1038645"/>
          </a:xfrm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tr-TR" sz="3200" dirty="0">
                <a:solidFill>
                  <a:srgbClr val="FF0000"/>
                </a:solidFill>
                <a:latin typeface="Arial" charset="0"/>
              </a:rPr>
              <a:t>       ADRESE DAYALI SİSTEM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subTitle" idx="1"/>
          </p:nvPr>
        </p:nvSpPr>
        <p:spPr>
          <a:xfrm>
            <a:off x="1703512" y="1844824"/>
            <a:ext cx="6600451" cy="3672408"/>
          </a:xfrm>
        </p:spPr>
        <p:txBody>
          <a:bodyPr>
            <a:normAutofit fontScale="32500" lnSpcReduction="20000"/>
          </a:bodyPr>
          <a:lstStyle/>
          <a:p>
            <a:pPr algn="ctr" eaLnBrk="1" hangingPunct="1"/>
            <a:r>
              <a:rPr lang="tr-TR" sz="6000" b="1" dirty="0">
                <a:latin typeface="Arial" charset="0"/>
              </a:rPr>
              <a:t>3. DEVAMSIZLIK</a:t>
            </a:r>
          </a:p>
          <a:p>
            <a:pPr algn="ctr" eaLnBrk="1" hangingPunct="1"/>
            <a:endParaRPr lang="tr-TR" sz="6000" b="1" dirty="0">
              <a:latin typeface="Arial" charset="0"/>
            </a:endParaRPr>
          </a:p>
          <a:p>
            <a:pPr algn="ctr" eaLnBrk="1" hangingPunct="1"/>
            <a:r>
              <a:rPr lang="tr-TR" sz="6000" dirty="0">
                <a:latin typeface="Arial" charset="0"/>
              </a:rPr>
              <a:t>203. KİŞİ ORTALAMA =85   </a:t>
            </a:r>
          </a:p>
          <a:p>
            <a:pPr algn="ctr" eaLnBrk="1" hangingPunct="1"/>
            <a:endParaRPr lang="tr-TR" sz="6000" dirty="0">
              <a:latin typeface="Arial" charset="0"/>
            </a:endParaRPr>
          </a:p>
          <a:p>
            <a:pPr algn="ctr" eaLnBrk="1" hangingPunct="1"/>
            <a:r>
              <a:rPr lang="tr-TR" sz="6000" dirty="0">
                <a:latin typeface="Arial" charset="0"/>
              </a:rPr>
              <a:t>204.KİŞİ ORTALAMA = 85</a:t>
            </a:r>
          </a:p>
          <a:p>
            <a:pPr algn="ctr" eaLnBrk="1" hangingPunct="1"/>
            <a:endParaRPr lang="tr-TR" sz="6000" dirty="0">
              <a:latin typeface="Arial" charset="0"/>
            </a:endParaRPr>
          </a:p>
          <a:p>
            <a:pPr algn="ctr" eaLnBrk="1" hangingPunct="1"/>
            <a:r>
              <a:rPr lang="tr-TR" sz="6000" dirty="0">
                <a:latin typeface="Arial" charset="0"/>
              </a:rPr>
              <a:t>205.KİŞİ ORTALAMA =85</a:t>
            </a:r>
          </a:p>
          <a:p>
            <a:pPr algn="ctr" eaLnBrk="1" hangingPunct="1"/>
            <a:endParaRPr lang="tr-TR" sz="6000" dirty="0">
              <a:latin typeface="Arial" charset="0"/>
            </a:endParaRPr>
          </a:p>
          <a:p>
            <a:pPr algn="ctr" eaLnBrk="1" hangingPunct="1"/>
            <a:r>
              <a:rPr lang="tr-TR" sz="6000" dirty="0">
                <a:latin typeface="Arial" charset="0"/>
              </a:rPr>
              <a:t>KİMİN 8. SINIF DEVAMSIZLIĞI DAHA AZ.</a:t>
            </a:r>
          </a:p>
          <a:p>
            <a:pPr eaLnBrk="1" hangingPunct="1"/>
            <a:endParaRPr lang="tr-TR" dirty="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 bwMode="auto">
          <a:xfrm>
            <a:off x="2207568" y="548680"/>
            <a:ext cx="6600451" cy="936105"/>
          </a:xfrm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tr-TR" sz="3200" dirty="0">
                <a:solidFill>
                  <a:srgbClr val="FF0000"/>
                </a:solidFill>
                <a:latin typeface="Arial" charset="0"/>
              </a:rPr>
              <a:t>ADRESE DAYALI SİSTEM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subTitle" idx="1"/>
          </p:nvPr>
        </p:nvSpPr>
        <p:spPr>
          <a:xfrm>
            <a:off x="1847528" y="1844824"/>
            <a:ext cx="6912768" cy="3384376"/>
          </a:xfrm>
        </p:spPr>
        <p:txBody>
          <a:bodyPr>
            <a:normAutofit/>
          </a:bodyPr>
          <a:lstStyle/>
          <a:p>
            <a:pPr eaLnBrk="1" hangingPunct="1"/>
            <a:endParaRPr lang="tr-TR" dirty="0">
              <a:latin typeface="Arial" charset="0"/>
            </a:endParaRPr>
          </a:p>
          <a:p>
            <a:pPr algn="ctr" eaLnBrk="1" hangingPunct="1"/>
            <a:r>
              <a:rPr lang="tr-TR" sz="2400" b="1" dirty="0">
                <a:latin typeface="Arial" charset="0"/>
              </a:rPr>
              <a:t>HERŞEY AYNIYSA </a:t>
            </a:r>
          </a:p>
          <a:p>
            <a:pPr algn="ctr"/>
            <a:r>
              <a:rPr lang="tr-TR" b="1" dirty="0">
                <a:latin typeface="Arial" charset="0"/>
              </a:rPr>
              <a:t>SIRASIYLA 8’ İNCİ, 7’ İNCİ VE 6’ NCI SINIFLARDAKİ YIL SONU BAŞARI PUAN ÜSTÜNLÜĞÜNE BAKILARAK YERLEŞTİRME YAPILIR.  </a:t>
            </a:r>
          </a:p>
          <a:p>
            <a:pPr eaLnBrk="1" hangingPunct="1"/>
            <a:endParaRPr lang="tr-TR" b="1" dirty="0">
              <a:latin typeface="Arial" charset="0"/>
            </a:endParaRPr>
          </a:p>
          <a:p>
            <a:pPr eaLnBrk="1" hangingPunct="1"/>
            <a:endParaRPr lang="tr-TR" b="1" dirty="0">
              <a:latin typeface="Arial" charset="0"/>
            </a:endParaRPr>
          </a:p>
          <a:p>
            <a:pPr eaLnBrk="1" hangingPunct="1">
              <a:buNone/>
            </a:pPr>
            <a:endParaRPr lang="tr-TR" dirty="0">
              <a:latin typeface="Arial" charset="0"/>
            </a:endParaRPr>
          </a:p>
          <a:p>
            <a:pPr eaLnBrk="1" hangingPunct="1"/>
            <a:endParaRPr lang="tr-TR" dirty="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 bwMode="auto"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tr-TR" cap="none">
                <a:solidFill>
                  <a:srgbClr val="FF0000"/>
                </a:solidFill>
                <a:effectLst/>
                <a:latin typeface="Arial" charset="0"/>
              </a:rPr>
              <a:t>ADRESE DAYALI SİSTEM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subTitle" idx="1"/>
          </p:nvPr>
        </p:nvSpPr>
        <p:spPr>
          <a:xfrm>
            <a:off x="1738313" y="1285875"/>
            <a:ext cx="8686800" cy="5214938"/>
          </a:xfrm>
        </p:spPr>
        <p:txBody>
          <a:bodyPr/>
          <a:lstStyle/>
          <a:p>
            <a:pPr eaLnBrk="1" hangingPunct="1">
              <a:buNone/>
            </a:pPr>
            <a:endParaRPr lang="tr-TR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809720" y="1357296"/>
          <a:ext cx="8572560" cy="490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AKADEMİK LİSELER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MESLEKİ LİSELER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ANADOLU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 İMAM HATİP LİSELERİ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Arial" charset="0"/>
                        </a:rPr>
                        <a:t>MENDERES ANADOLU</a:t>
                      </a:r>
                    </a:p>
                    <a:p>
                      <a:pPr algn="l"/>
                      <a:r>
                        <a:rPr lang="tr-TR" dirty="0"/>
                        <a:t>LİSESİ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Arial" charset="0"/>
                        </a:rPr>
                        <a:t>MENDERES BELEDİYESİ ÇOK PROGRAMLI MESLEK LİSESİ</a:t>
                      </a:r>
                    </a:p>
                    <a:p>
                      <a:pPr algn="l"/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Arial" charset="0"/>
                        </a:rPr>
                        <a:t>MENDERES İMAM HATİP LİSESİ</a:t>
                      </a:r>
                    </a:p>
                    <a:p>
                      <a:pPr algn="l"/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Arial" charset="0"/>
                        </a:rPr>
                        <a:t>GÜMÜLDÜR ANADOLU</a:t>
                      </a:r>
                    </a:p>
                    <a:p>
                      <a:pPr algn="l"/>
                      <a:r>
                        <a:rPr lang="tr-TR" dirty="0"/>
                        <a:t>LİSESİ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TORBALI SAĞLIK MESLEK LİSESİ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MENDERES ÇPL ANADOLU LİSESİ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Arial" charset="0"/>
                        </a:rPr>
                        <a:t>ÖZDERE TURİZM VE OTELCİLİK LİSESİ</a:t>
                      </a:r>
                    </a:p>
                    <a:p>
                      <a:pPr algn="l"/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l"/>
                      <a:endParaRPr lang="tr-T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ŞEHİT İDARİ ATAŞE ÇAĞLAR YÜCEL MESLEKİ VE TEKNİK ANADOLU LİSESİ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 bwMode="auto"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tr-TR" cap="none">
                <a:solidFill>
                  <a:srgbClr val="FF0000"/>
                </a:solidFill>
                <a:effectLst/>
                <a:latin typeface="Arial" charset="0"/>
              </a:rPr>
              <a:t>ADRESE DAYALI SİSTEM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subTitle" idx="1"/>
          </p:nvPr>
        </p:nvSpPr>
        <p:spPr>
          <a:xfrm>
            <a:off x="1738313" y="1285875"/>
            <a:ext cx="8686800" cy="5214938"/>
          </a:xfrm>
        </p:spPr>
        <p:txBody>
          <a:bodyPr/>
          <a:lstStyle/>
          <a:p>
            <a:pPr eaLnBrk="1" hangingPunct="1">
              <a:buNone/>
            </a:pPr>
            <a:endParaRPr lang="tr-TR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741743"/>
              </p:ext>
            </p:extLst>
          </p:nvPr>
        </p:nvGraphicFramePr>
        <p:xfrm>
          <a:off x="1809720" y="1357296"/>
          <a:ext cx="8572560" cy="464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AKADEMİK LİSELER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ÖZELLİKLERİ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Arial" charset="0"/>
                        </a:rPr>
                        <a:t>MENDERES ANADOLU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Arial" charset="0"/>
                        </a:rPr>
                        <a:t> </a:t>
                      </a:r>
                      <a:r>
                        <a:rPr lang="tr-TR" dirty="0"/>
                        <a:t>LİSESİ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SÖZEL-SAYISAL-EŞİT AĞIRLIK-YABANCI DİL GİBİ BÖLÜMLER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Arial" charset="0"/>
                        </a:rPr>
                        <a:t>GÜMÜLDÜR ANADOLU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Arial" charset="0"/>
                        </a:rPr>
                        <a:t> </a:t>
                      </a:r>
                      <a:r>
                        <a:rPr lang="tr-TR" dirty="0"/>
                        <a:t>LİSESİ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ÜNİVERSİTE</a:t>
                      </a:r>
                      <a:r>
                        <a:rPr lang="tr-TR" baseline="0" dirty="0"/>
                        <a:t> SINAVINI KAZANMAK</a:t>
                      </a:r>
                    </a:p>
                    <a:p>
                      <a:pPr algn="l"/>
                      <a:endParaRPr lang="tr-TR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MENDERES ÇOK PROGRAMLI ANADOLU LİSESİ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DERS</a:t>
                      </a:r>
                      <a:r>
                        <a:rPr lang="tr-TR" baseline="0" dirty="0"/>
                        <a:t> BAŞARISI OLMALI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l"/>
                      <a:endParaRPr lang="tr-T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PEK ÇOK FARKLI MESLEK GRUBUNA</a:t>
                      </a:r>
                      <a:r>
                        <a:rPr lang="tr-TR" baseline="0" dirty="0"/>
                        <a:t> YÖNELEBİLİRSİN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 bwMode="auto"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tr-TR" cap="none" dirty="0">
                <a:solidFill>
                  <a:srgbClr val="FF0000"/>
                </a:solidFill>
                <a:effectLst/>
                <a:latin typeface="Arial" charset="0"/>
              </a:rPr>
              <a:t>ADRESE DAYALI SİSTEM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subTitle" idx="1"/>
          </p:nvPr>
        </p:nvSpPr>
        <p:spPr>
          <a:xfrm>
            <a:off x="1738313" y="1285875"/>
            <a:ext cx="8686800" cy="5214938"/>
          </a:xfrm>
        </p:spPr>
        <p:txBody>
          <a:bodyPr/>
          <a:lstStyle/>
          <a:p>
            <a:pPr eaLnBrk="1" hangingPunct="1">
              <a:buNone/>
            </a:pPr>
            <a:endParaRPr lang="tr-TR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31860"/>
              </p:ext>
            </p:extLst>
          </p:nvPr>
        </p:nvGraphicFramePr>
        <p:xfrm>
          <a:off x="1104255" y="650898"/>
          <a:ext cx="8572560" cy="584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3899"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MESLEKİ LİSELERİ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ÖZELLİKLERİ</a:t>
                      </a:r>
                    </a:p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Arial" charset="0"/>
                        </a:rPr>
                        <a:t>MENDERES BELEDİYESİ MESLEK LİSESİ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HER</a:t>
                      </a:r>
                      <a:r>
                        <a:rPr lang="tr-TR" baseline="0" dirty="0"/>
                        <a:t> MESLEK LİSESİNDE FARKLI ALAN VE DALLAR VAR. ÖĞRENCİ 2. HAFTANIN SONUNDA ALAN SEÇİMİNİ YAPIYOR.</a:t>
                      </a:r>
                    </a:p>
                    <a:p>
                      <a:pPr algn="l"/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637"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TORBALI SAĞLIK MESLEK LİSESİ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/>
                        <a:t>ÖĞRENCİ BU ALAN VE DALLARDAN BİRİNİ SEÇİYOR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Arial" charset="0"/>
                        </a:rPr>
                        <a:t>ÖZDERE TURİZM VE OTELCİLİK LİSESİ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MEZUN OLDUĞUNDA ÇEŞİTLİ</a:t>
                      </a:r>
                      <a:r>
                        <a:rPr lang="tr-TR" baseline="0" dirty="0"/>
                        <a:t> BELGELER ALIYOR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637">
                <a:tc>
                  <a:txBody>
                    <a:bodyPr/>
                    <a:lstStyle/>
                    <a:p>
                      <a:pPr algn="l"/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ŞEHİT İDARİ ATAŞE ÇAĞLAR YÜCEL MESLEKİ VE TEKNİK ANADOLU LİSESİ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ÜNİVERSİTEDE KENDİ ALANIYLA İLGİLİ BİR BÖLÜM OKUYABİLİR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7637">
                <a:tc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DAHA ÇOK MESLEKİ DERSLER VAR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 bwMode="auto"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tr-TR" cap="none" dirty="0">
                <a:solidFill>
                  <a:srgbClr val="FF0000"/>
                </a:solidFill>
                <a:effectLst/>
                <a:latin typeface="Arial" charset="0"/>
              </a:rPr>
              <a:t>ADRESE DAYALI SİSTEM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subTitle" idx="1"/>
          </p:nvPr>
        </p:nvSpPr>
        <p:spPr>
          <a:xfrm>
            <a:off x="1981200" y="1357298"/>
            <a:ext cx="8686800" cy="5214938"/>
          </a:xfrm>
        </p:spPr>
        <p:txBody>
          <a:bodyPr/>
          <a:lstStyle/>
          <a:p>
            <a:pPr eaLnBrk="1" hangingPunct="1">
              <a:buNone/>
            </a:pPr>
            <a:endParaRPr lang="tr-TR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452662" y="908722"/>
          <a:ext cx="7143800" cy="5684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1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2">
                <a:tc gridSpan="2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MENDERES BELEDİYESİ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 ÇOK PROGRAMLI </a:t>
                      </a:r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MESLEK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 LİSESİ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6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FF0000"/>
                          </a:solidFill>
                          <a:latin typeface="Arial" charset="0"/>
                        </a:rPr>
                        <a:t>ALAN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FF0000"/>
                          </a:solidFill>
                          <a:latin typeface="Arial" charset="0"/>
                        </a:rPr>
                        <a:t>DAL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0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Arial" charset="0"/>
                        </a:rPr>
                        <a:t>ELEKTRİK ELEKTRONİK TEKNOLOJİSİ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Arial" charset="0"/>
                        </a:rPr>
                        <a:t> ALAN</a:t>
                      </a:r>
                      <a:endParaRPr lang="tr-TR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  <a:p>
                      <a:pPr algn="ctr"/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*ELEKTRİKLİ EV ALETLERİ</a:t>
                      </a:r>
                    </a:p>
                    <a:p>
                      <a:pPr algn="l"/>
                      <a:r>
                        <a:rPr lang="tr-TR" dirty="0"/>
                        <a:t>*ENDÜSTRİYEL BAKIM ONARIM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0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Arial" charset="0"/>
                        </a:rPr>
                        <a:t>HARİTA TAPU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  <a:latin typeface="Arial" charset="0"/>
                        </a:rPr>
                        <a:t> KADASTRO</a:t>
                      </a:r>
                      <a:endParaRPr lang="tr-TR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Arial" charset="0"/>
                        </a:rPr>
                        <a:t>*HARİTACILIK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00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PLASTİK TEKNOLOJİSİ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*PLASTİK İŞLEME</a:t>
                      </a:r>
                    </a:p>
                    <a:p>
                      <a:pPr algn="l"/>
                      <a:r>
                        <a:rPr lang="tr-TR" dirty="0"/>
                        <a:t>*PLASTİK</a:t>
                      </a:r>
                      <a:r>
                        <a:rPr lang="tr-TR" baseline="0" dirty="0"/>
                        <a:t> KALIP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2001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TESİSAT TEKNOLOJİSİ VE İKLİMLENDİRME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/>
                        <a:t>*İKLİMLENDİRME SİSTEMLERİ</a:t>
                      </a:r>
                    </a:p>
                    <a:p>
                      <a:pPr algn="l"/>
                      <a:r>
                        <a:rPr lang="tr-TR" dirty="0"/>
                        <a:t>*YAPI TESİSAT SİSTEMLERİ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 bwMode="auto"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tr-TR" cap="none" dirty="0">
                <a:solidFill>
                  <a:srgbClr val="FF0000"/>
                </a:solidFill>
                <a:effectLst/>
                <a:latin typeface="Arial" charset="0"/>
              </a:rPr>
              <a:t>ADRESE DAYALI SİSTEM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subTitle" idx="1"/>
          </p:nvPr>
        </p:nvSpPr>
        <p:spPr>
          <a:xfrm>
            <a:off x="1981200" y="1357298"/>
            <a:ext cx="8686800" cy="5214938"/>
          </a:xfrm>
        </p:spPr>
        <p:txBody>
          <a:bodyPr/>
          <a:lstStyle/>
          <a:p>
            <a:pPr eaLnBrk="1" hangingPunct="1">
              <a:buNone/>
            </a:pPr>
            <a:endParaRPr lang="tr-TR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452662" y="1357298"/>
          <a:ext cx="7143800" cy="434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574"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TORBALI SAĞLIK MESLEK LİSESİ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FF0000"/>
                          </a:solidFill>
                          <a:latin typeface="Arial" charset="0"/>
                        </a:rPr>
                        <a:t>ALANLAR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HEMŞİRE YARDIMCILIĞI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Arial" charset="0"/>
                        </a:rPr>
                        <a:t>EBE YARDIMCILIĞI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SAĞLIK BAKIM TEKNİSYENLİĞİ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Resim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05264"/>
            <a:ext cx="1120574" cy="105273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E1C9D417-0815-42EF-B34A-10FDEA4E83B6}"/>
              </a:ext>
            </a:extLst>
          </p:cNvPr>
          <p:cNvSpPr txBox="1"/>
          <p:nvPr/>
        </p:nvSpPr>
        <p:spPr>
          <a:xfrm>
            <a:off x="1559496" y="4941168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Fen Liseleri, Sosyal Bilimler Liseleri, Mesleki ve Teknik Anadolu Liselerinin Anadolu Teknik Programları ve Özel Program ve Proje Uygulayan Ortaöğretim Kurumları, Sınavla Öğrenci Alan İmam Hatip Liseleri</a:t>
            </a: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 bwMode="auto"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tr-TR" cap="none" dirty="0">
                <a:solidFill>
                  <a:srgbClr val="FF0000"/>
                </a:solidFill>
                <a:effectLst/>
                <a:latin typeface="Arial" charset="0"/>
              </a:rPr>
              <a:t>ADRESE DAYALI SİSTEM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subTitle" idx="1"/>
          </p:nvPr>
        </p:nvSpPr>
        <p:spPr>
          <a:xfrm>
            <a:off x="1981200" y="1357298"/>
            <a:ext cx="8686800" cy="5214938"/>
          </a:xfrm>
        </p:spPr>
        <p:txBody>
          <a:bodyPr/>
          <a:lstStyle/>
          <a:p>
            <a:pPr eaLnBrk="1" hangingPunct="1">
              <a:buNone/>
            </a:pPr>
            <a:endParaRPr lang="tr-TR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452662" y="1357298"/>
          <a:ext cx="7143800" cy="427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7566"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C00000"/>
                          </a:solidFill>
                          <a:latin typeface="Arial" charset="0"/>
                        </a:rPr>
                        <a:t>ÖZDERE TURİZM VE OTELCİLİK LİSESİ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FF0000"/>
                          </a:solidFill>
                          <a:latin typeface="Arial" charset="0"/>
                        </a:rPr>
                        <a:t>ALANLAR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MUTFAK DALI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tx1"/>
                          </a:solidFill>
                          <a:latin typeface="Arial" charset="0"/>
                        </a:rPr>
                        <a:t>SERVİS DALI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ÖNBURO DALI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 bwMode="auto">
          <a:noFill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tr-TR" cap="none" dirty="0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subTitle" idx="1"/>
          </p:nvPr>
        </p:nvSpPr>
        <p:spPr>
          <a:xfrm>
            <a:off x="1964396" y="3212976"/>
            <a:ext cx="8686800" cy="5214938"/>
          </a:xfrm>
        </p:spPr>
        <p:txBody>
          <a:bodyPr/>
          <a:lstStyle/>
          <a:p>
            <a:pPr eaLnBrk="1" hangingPunct="1">
              <a:buNone/>
            </a:pPr>
            <a:endParaRPr lang="tr-TR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838834" y="1844824"/>
          <a:ext cx="8786874" cy="238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4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 gridSpan="2">
                  <a:txBody>
                    <a:bodyPr/>
                    <a:lstStyle/>
                    <a:p>
                      <a:pPr algn="ctr"/>
                      <a:endParaRPr kumimoji="0" lang="tr-TR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tr-TR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ŞEHİT İDARİ ATAŞE ÇAĞLAR YÜCEL MESLEKİ VE TEKNİK ANADOLU LİSESİ</a:t>
                      </a:r>
                      <a:endParaRPr lang="tr-TR" sz="1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MOTORLU ARAÇLAR TEKNOLOJİSİ ALANI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tr-TR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OTOMOTİV ELEKTROMEKANİKER</a:t>
                      </a:r>
                    </a:p>
                    <a:p>
                      <a:r>
                        <a:rPr kumimoji="0" lang="tr-TR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OTOMOTİV BOYA</a:t>
                      </a:r>
                    </a:p>
                    <a:p>
                      <a:r>
                        <a:rPr kumimoji="0" lang="tr-TR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OTOMOTİV GÖVDE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4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DENİZCİLİK ANADOLU MESLEK PROGRAMI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95600" y="332656"/>
            <a:ext cx="6589199" cy="860674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Arial" charset="0"/>
              </a:rPr>
              <a:t>ADRESE DAYALI SİSTEM</a:t>
            </a:r>
            <a:endParaRPr lang="tr-TR" dirty="0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694077"/>
              </p:ext>
            </p:extLst>
          </p:nvPr>
        </p:nvGraphicFramePr>
        <p:xfrm>
          <a:off x="2063552" y="1412776"/>
          <a:ext cx="6768753" cy="4620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1567">
                  <a:extLst>
                    <a:ext uri="{9D8B030D-6E8A-4147-A177-3AD203B41FA5}">
                      <a16:colId xmlns:a16="http://schemas.microsoft.com/office/drawing/2014/main" val="1017222538"/>
                    </a:ext>
                  </a:extLst>
                </a:gridCol>
                <a:gridCol w="788593">
                  <a:extLst>
                    <a:ext uri="{9D8B030D-6E8A-4147-A177-3AD203B41FA5}">
                      <a16:colId xmlns:a16="http://schemas.microsoft.com/office/drawing/2014/main" val="1799659405"/>
                    </a:ext>
                  </a:extLst>
                </a:gridCol>
                <a:gridCol w="788593">
                  <a:extLst>
                    <a:ext uri="{9D8B030D-6E8A-4147-A177-3AD203B41FA5}">
                      <a16:colId xmlns:a16="http://schemas.microsoft.com/office/drawing/2014/main" val="2605915946"/>
                    </a:ext>
                  </a:extLst>
                </a:gridCol>
              </a:tblGrid>
              <a:tr h="2137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YEREL LİSTE SONUÇLAR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ADRES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NOT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1" marR="7331" marT="7331" marB="0" anchor="ctr"/>
                </a:tc>
                <a:extLst>
                  <a:ext uri="{0D108BD9-81ED-4DB2-BD59-A6C34878D82A}">
                    <a16:rowId xmlns:a16="http://schemas.microsoft.com/office/drawing/2014/main" val="2996458744"/>
                  </a:ext>
                </a:extLst>
              </a:tr>
              <a:tr h="5732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İZMİR/MENDERES/Gümüldür Bilgin Bülent Kılıç Anadolu Lisesi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Kayıt Alanında</a:t>
                      </a:r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64,549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extLst>
                  <a:ext uri="{0D108BD9-81ED-4DB2-BD59-A6C34878D82A}">
                    <a16:rowId xmlns:a16="http://schemas.microsoft.com/office/drawing/2014/main" val="3406250989"/>
                  </a:ext>
                </a:extLst>
              </a:tr>
              <a:tr h="5284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İZMİR/MENDERES/Menderes Belediyesi Çok Programlı Anadolu Lisesi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Kayıt Alanında</a:t>
                      </a:r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81,0103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extLst>
                  <a:ext uri="{0D108BD9-81ED-4DB2-BD59-A6C34878D82A}">
                    <a16:rowId xmlns:a16="http://schemas.microsoft.com/office/drawing/2014/main" val="2572068508"/>
                  </a:ext>
                </a:extLst>
              </a:tr>
              <a:tr h="5015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İZMİR/MENDERES/Menderes Belediyesi Çok Programlı Anadolu Lisesi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Kayıt Alanında</a:t>
                      </a:r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60,5752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extLst>
                  <a:ext uri="{0D108BD9-81ED-4DB2-BD59-A6C34878D82A}">
                    <a16:rowId xmlns:a16="http://schemas.microsoft.com/office/drawing/2014/main" val="1887902449"/>
                  </a:ext>
                </a:extLst>
              </a:tr>
              <a:tr h="555299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İZMİR/MENDERES/Menderes Özdere T. Çamur Mesleki ve Teknik Anadolu Lisesi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 dirty="0">
                          <a:effectLst/>
                        </a:rPr>
                        <a:t>Kayıt Alanında</a:t>
                      </a:r>
                      <a:endParaRPr lang="tr-T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57,9162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extLst>
                  <a:ext uri="{0D108BD9-81ED-4DB2-BD59-A6C34878D82A}">
                    <a16:rowId xmlns:a16="http://schemas.microsoft.com/office/drawing/2014/main" val="3848312621"/>
                  </a:ext>
                </a:extLst>
              </a:tr>
              <a:tr h="5015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İZMİR/MENDERES/Menderes Şehit Mehmet Kıvık Anadolu Lisesi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Kayıt Alanında</a:t>
                      </a:r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87,3818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extLst>
                  <a:ext uri="{0D108BD9-81ED-4DB2-BD59-A6C34878D82A}">
                    <a16:rowId xmlns:a16="http://schemas.microsoft.com/office/drawing/2014/main" val="2232074371"/>
                  </a:ext>
                </a:extLst>
              </a:tr>
              <a:tr h="6627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İZMİR/MENDERES/Şehit Kaymakam Muhammet Fatih Safitürk Anadolu İmam Hatip Lisesi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Diğer Kayıt Alanında</a:t>
                      </a:r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82,0636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extLst>
                  <a:ext uri="{0D108BD9-81ED-4DB2-BD59-A6C34878D82A}">
                    <a16:rowId xmlns:a16="http://schemas.microsoft.com/office/drawing/2014/main" val="2767679638"/>
                  </a:ext>
                </a:extLst>
              </a:tr>
              <a:tr h="5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İZMİR/TORBALI/Torbalı İbn-i Sina Mesleki ve Teknik Anadolu Lisesi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Kayıt Alanında</a:t>
                      </a:r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84,514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extLst>
                  <a:ext uri="{0D108BD9-81ED-4DB2-BD59-A6C34878D82A}">
                    <a16:rowId xmlns:a16="http://schemas.microsoft.com/office/drawing/2014/main" val="3137495659"/>
                  </a:ext>
                </a:extLst>
              </a:tr>
              <a:tr h="5642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 dirty="0">
                          <a:effectLst/>
                        </a:rPr>
                        <a:t>İZMİR/KONAK/Şehit İdari Ataşe Çağlar Yücel Mesleki ve Teknik Anadolu Lisesi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Kayıt Alanında</a:t>
                      </a:r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 dirty="0">
                          <a:effectLst/>
                        </a:rPr>
                        <a:t>48,2473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1" marR="7331" marT="7331" marB="0" anchor="ctr"/>
                </a:tc>
                <a:extLst>
                  <a:ext uri="{0D108BD9-81ED-4DB2-BD59-A6C34878D82A}">
                    <a16:rowId xmlns:a16="http://schemas.microsoft.com/office/drawing/2014/main" val="244640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922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5635892"/>
            <a:ext cx="11205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ctrTitle"/>
          </p:nvPr>
        </p:nvSpPr>
        <p:spPr bwMode="auto">
          <a:xfrm>
            <a:off x="1787662" y="908221"/>
            <a:ext cx="6600451" cy="770383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tr-TR" sz="3200" b="1" dirty="0">
                <a:solidFill>
                  <a:srgbClr val="FF0000"/>
                </a:solidFill>
                <a:latin typeface="Arial" charset="0"/>
              </a:rPr>
              <a:t>LGS( LİSEYE GEÇİŞ SİSTEMİ)</a:t>
            </a:r>
            <a:br>
              <a:rPr lang="tr-TR" sz="3200" b="1" dirty="0">
                <a:solidFill>
                  <a:srgbClr val="FF0000"/>
                </a:solidFill>
                <a:latin typeface="Arial" charset="0"/>
              </a:rPr>
            </a:br>
            <a:endParaRPr lang="tr-TR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1271464" y="1678604"/>
            <a:ext cx="7632848" cy="3500791"/>
          </a:xfrm>
        </p:spPr>
        <p:txBody>
          <a:bodyPr>
            <a:normAutofit lnSpcReduction="10000"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tx1"/>
                </a:solidFill>
                <a:latin typeface="Arial" charset="0"/>
              </a:rPr>
              <a:t>TERCİH DÖNEMİNDE HER ÖĞRENCİ ADRESE DAYALI SİSTEMDEN ( YEREL LİSTEDEN ) EN AZ 1 TERCİH YAPMAK ZORUNDA ( EN FAZLA 5 TERCİH)</a:t>
            </a:r>
          </a:p>
          <a:p>
            <a:pPr algn="ctr" eaLnBrk="1" hangingPunct="1"/>
            <a:endParaRPr lang="tr-TR" dirty="0">
              <a:solidFill>
                <a:schemeClr val="tx1"/>
              </a:solidFill>
              <a:latin typeface="Arial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tx1"/>
                </a:solidFill>
                <a:latin typeface="Arial" charset="0"/>
              </a:rPr>
              <a:t>YEREL TERCİHLERE KENDİ KAYIT ALANIMIZDA OLMAYAN BİR OKULU İLK 3 SIRAYA YAZAMIYORUZ. ( GAZİEMİR OKULLARINI 4.SIRAYA YAZABİLİRİZ )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tr-TR" dirty="0">
              <a:solidFill>
                <a:schemeClr val="tx1"/>
              </a:solidFill>
              <a:latin typeface="Arial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tx1"/>
                </a:solidFill>
                <a:latin typeface="Arial" charset="0"/>
              </a:rPr>
              <a:t>SINAVLA ÖĞRENCİ ALAN KURUMLARDAN LGS SINAVINA GİREN  ÖĞRENCİLER İSTEĞE BAĞLI OLARAK TERCİH YAPABİLİYOR.( EN FAZLA 10 TERCİH </a:t>
            </a:r>
            <a:r>
              <a:rPr lang="tr-TR" dirty="0">
                <a:latin typeface="Arial" charset="0"/>
              </a:rPr>
              <a:t>)</a:t>
            </a:r>
          </a:p>
          <a:p>
            <a:pPr eaLnBrk="1" hangingPunct="1"/>
            <a:endParaRPr lang="tr-TR" dirty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tr-TR" dirty="0">
              <a:latin typeface="Arial" charset="0"/>
            </a:endParaRPr>
          </a:p>
          <a:p>
            <a:pPr eaLnBrk="1" hangingPunct="1"/>
            <a:endParaRPr lang="tr-TR" dirty="0"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24536" cy="430132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272358" y="2435109"/>
            <a:ext cx="6048672" cy="227754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2800" b="1" i="1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2800" b="1" i="1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5085184"/>
            <a:ext cx="11205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407368" y="1484784"/>
            <a:ext cx="4752528" cy="430132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303912" y="2250452"/>
            <a:ext cx="6048672" cy="276998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b="1" i="1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400" b="1" i="1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400" i="1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000" b="1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000" b="1" dirty="0">
                <a:solidFill>
                  <a:srgbClr val="FF0000"/>
                </a:solidFill>
                <a:ea typeface="Roboto Condensed" panose="02000000000000000000" pitchFamily="2" charset="0"/>
              </a:rPr>
              <a:t>%70</a:t>
            </a:r>
            <a:r>
              <a:rPr lang="tr-TR" sz="2000" i="1" dirty="0">
                <a:solidFill>
                  <a:srgbClr val="FF0000"/>
                </a:solidFill>
                <a:ea typeface="Roboto Condensed" panose="02000000000000000000" pitchFamily="2" charset="0"/>
              </a:rPr>
              <a:t>)</a:t>
            </a:r>
            <a:r>
              <a:rPr lang="tr-TR" sz="2000" i="1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400" i="1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</a:rPr>
              <a:t>ve OBP </a:t>
            </a:r>
            <a:r>
              <a:rPr lang="tr-TR" sz="2000" i="1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000" i="1" dirty="0">
                <a:solidFill>
                  <a:srgbClr val="FF0000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400" b="1" i="1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400" b="1" i="1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733917"/>
            <a:ext cx="11205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ctrTitle"/>
          </p:nvPr>
        </p:nvSpPr>
        <p:spPr bwMode="auto">
          <a:xfrm>
            <a:off x="1919536" y="332656"/>
            <a:ext cx="6600451" cy="1368152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tr-TR" sz="3200" b="1" dirty="0">
                <a:solidFill>
                  <a:srgbClr val="FF0000"/>
                </a:solidFill>
                <a:latin typeface="Arial" charset="0"/>
              </a:rPr>
              <a:t>LİSEYE GEÇİŞ SİSTEMİ)</a:t>
            </a:r>
            <a:br>
              <a:rPr lang="tr-TR" sz="3200" b="1" dirty="0">
                <a:solidFill>
                  <a:srgbClr val="FF0000"/>
                </a:solidFill>
                <a:latin typeface="Arial" charset="0"/>
              </a:rPr>
            </a:br>
            <a:endParaRPr lang="tr-TR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1559496" y="1733161"/>
            <a:ext cx="7812359" cy="43924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endParaRPr lang="tr-TR" dirty="0">
              <a:latin typeface="Arial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b="1" dirty="0" smtClean="0">
                <a:latin typeface="Arial" charset="0"/>
              </a:rPr>
              <a:t>MESLEKİ EĞİTİM MERKEZİ (ÇIRAKLIK)</a:t>
            </a:r>
            <a:endParaRPr lang="tr-TR" sz="2400" b="1" dirty="0">
              <a:latin typeface="Arial" charset="0"/>
            </a:endParaRPr>
          </a:p>
          <a:p>
            <a:pPr algn="ctr" eaLnBrk="1" hangingPunct="1"/>
            <a:r>
              <a:rPr lang="tr-TR" dirty="0">
                <a:latin typeface="Arial" charset="0"/>
              </a:rPr>
              <a:t>MENDERES ÇPL MESLEK LİSESİNİN İÇİNDE </a:t>
            </a:r>
            <a:r>
              <a:rPr lang="tr-TR" dirty="0" smtClean="0">
                <a:latin typeface="Arial" charset="0"/>
              </a:rPr>
              <a:t>MESLEKİ </a:t>
            </a:r>
            <a:r>
              <a:rPr lang="tr-TR" dirty="0">
                <a:latin typeface="Arial" charset="0"/>
              </a:rPr>
              <a:t>EĞİTİM MERKEZİ VAR. OKULDAN ALDIĞIMIZ ÖĞRENİM BELGESİ  İLE  BAŞVURU YAPIYORUZ.</a:t>
            </a:r>
          </a:p>
          <a:p>
            <a:pPr algn="ctr" eaLnBrk="1" hangingPunct="1"/>
            <a:r>
              <a:rPr lang="tr-TR" dirty="0">
                <a:latin typeface="Arial" charset="0"/>
              </a:rPr>
              <a:t>4 GÜN İŞYERİNDE ÇALIŞIP 1 GÜN OKULA GİDİYORUZ.</a:t>
            </a:r>
          </a:p>
          <a:p>
            <a:pPr algn="ctr" eaLnBrk="1" hangingPunct="1"/>
            <a:endParaRPr lang="tr-TR" dirty="0">
              <a:latin typeface="Arial" charset="0"/>
            </a:endParaRPr>
          </a:p>
          <a:p>
            <a:pPr algn="ctr" eaLnBrk="1" hangingPunct="1"/>
            <a:r>
              <a:rPr lang="tr-TR" dirty="0">
                <a:latin typeface="Arial" charset="0"/>
              </a:rPr>
              <a:t>ÇALIŞMAK İSTEDİĞİMİZ ALAN MENDERES’ TE YOKSA, OLDUĞU İLÇEDEKİ </a:t>
            </a:r>
            <a:r>
              <a:rPr lang="tr-TR" dirty="0" smtClean="0">
                <a:latin typeface="Arial" charset="0"/>
              </a:rPr>
              <a:t>MESLEKİ </a:t>
            </a:r>
            <a:r>
              <a:rPr lang="tr-TR" dirty="0">
                <a:latin typeface="Arial" charset="0"/>
              </a:rPr>
              <a:t>EĞİTİM MERKEZİNE BAŞVURU YAPIYORUZ. ( GAZİEMİR / SAÇ BAKIMI )</a:t>
            </a:r>
          </a:p>
          <a:p>
            <a:pPr algn="ctr" eaLnBrk="1" hangingPunct="1"/>
            <a:endParaRPr lang="tr-TR" dirty="0">
              <a:latin typeface="Arial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b="1" dirty="0">
                <a:latin typeface="Arial" charset="0"/>
              </a:rPr>
              <a:t>AÇIK LİSE</a:t>
            </a:r>
          </a:p>
          <a:p>
            <a:pPr algn="ctr" eaLnBrk="1" hangingPunct="1"/>
            <a:r>
              <a:rPr lang="tr-TR" sz="1900" dirty="0">
                <a:latin typeface="Arial" charset="0"/>
              </a:rPr>
              <a:t>HALK EĞİTİM MERKEZİNE DİLEKÇE İLE BAŞVURU YAPIYORUZ.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b="1" dirty="0">
              <a:latin typeface="Arial" charset="0"/>
            </a:endParaRPr>
          </a:p>
          <a:p>
            <a:pPr eaLnBrk="1" hangingPunct="1"/>
            <a:endParaRPr lang="tr-TR" dirty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tr-TR" dirty="0">
              <a:latin typeface="Arial" charset="0"/>
            </a:endParaRPr>
          </a:p>
          <a:p>
            <a:pPr eaLnBrk="1" hangingPunct="1"/>
            <a:endParaRPr lang="tr-TR" dirty="0">
              <a:latin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ctrTitle"/>
          </p:nvPr>
        </p:nvSpPr>
        <p:spPr bwMode="auto">
          <a:xfrm>
            <a:off x="1631504" y="476874"/>
            <a:ext cx="6600451" cy="1368152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tr-TR" sz="3200" b="1" dirty="0">
                <a:solidFill>
                  <a:srgbClr val="FF0000"/>
                </a:solidFill>
                <a:latin typeface="Arial" charset="0"/>
              </a:rPr>
              <a:t>LGS( LİSEYE GEÇİŞ SİSTEMİ)</a:t>
            </a:r>
            <a:br>
              <a:rPr lang="tr-TR" sz="3200" b="1" dirty="0">
                <a:solidFill>
                  <a:srgbClr val="FF0000"/>
                </a:solidFill>
                <a:latin typeface="Arial" charset="0"/>
              </a:rPr>
            </a:br>
            <a:endParaRPr lang="tr-TR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1847528" y="2132856"/>
            <a:ext cx="6600451" cy="194421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tr-TR" dirty="0">
              <a:latin typeface="Arial" charset="0"/>
            </a:endParaRPr>
          </a:p>
          <a:p>
            <a:pPr algn="ctr" eaLnBrk="1" hangingPunct="1">
              <a:buNone/>
            </a:pPr>
            <a:r>
              <a:rPr lang="tr-TR" b="1" dirty="0">
                <a:latin typeface="Arial" charset="0"/>
              </a:rPr>
              <a:t>ASKERİ LİSELER</a:t>
            </a:r>
          </a:p>
          <a:p>
            <a:pPr algn="ctr" eaLnBrk="1" hangingPunct="1">
              <a:buNone/>
            </a:pPr>
            <a:endParaRPr lang="tr-TR" b="1" dirty="0">
              <a:latin typeface="Arial" charset="0"/>
            </a:endParaRPr>
          </a:p>
          <a:p>
            <a:pPr algn="ctr" eaLnBrk="1" hangingPunct="1">
              <a:buNone/>
            </a:pPr>
            <a:r>
              <a:rPr lang="tr-TR" b="1" dirty="0">
                <a:latin typeface="Arial" charset="0"/>
              </a:rPr>
              <a:t>POLİS KOLEJİ</a:t>
            </a:r>
          </a:p>
          <a:p>
            <a:pPr eaLnBrk="1" hangingPunct="1"/>
            <a:endParaRPr lang="tr-TR" dirty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tr-TR" dirty="0">
              <a:latin typeface="Arial" charset="0"/>
            </a:endParaRPr>
          </a:p>
          <a:p>
            <a:pPr eaLnBrk="1" hangingPunct="1"/>
            <a:endParaRPr lang="tr-T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97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+mj-lt"/>
              </a:rPr>
              <a:t>Gaziemir Rehberlik ve Araştırma Merkezi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442" y="371398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PDR Hizmetleri Bölümü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05264"/>
            <a:ext cx="11205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4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2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bg1"/>
                </a:solidFill>
              </a:rPr>
              <a:t>155</a:t>
            </a:r>
            <a:r>
              <a:rPr lang="tr-TR" sz="4400" b="1" dirty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05264"/>
            <a:ext cx="11205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2" name="Resim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05264"/>
            <a:ext cx="1120574" cy="1052736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0E26AC1-B061-4EA4-A450-D942478DE90A}"/>
              </a:ext>
            </a:extLst>
          </p:cNvPr>
          <p:cNvSpPr txBox="1"/>
          <p:nvPr/>
        </p:nvSpPr>
        <p:spPr>
          <a:xfrm>
            <a:off x="839416" y="1386283"/>
            <a:ext cx="1058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Birinci oturum, 50 soruluk sözel alandan oluşacak ve süresi 75 dakika; </a:t>
            </a:r>
          </a:p>
          <a:p>
            <a:r>
              <a:rPr lang="tr-TR" dirty="0"/>
              <a:t>ikinci oturum ise 40 soruluk sayısal alandan oluşacak ve süresi 80 dakika olacaktır. </a:t>
            </a:r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A662057C-61DF-4D67-BC0A-D35C13B4FDE8}"/>
              </a:ext>
            </a:extLst>
          </p:cNvPr>
          <p:cNvSpPr txBox="1"/>
          <p:nvPr/>
        </p:nvSpPr>
        <p:spPr>
          <a:xfrm>
            <a:off x="1711775" y="5630578"/>
            <a:ext cx="9276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Birinci oturumda, 8’inci sınıf Türkçe, T.C. İnkılap Tarihi ve Atatürkçülük, Din Kültürü ve Ahlak Bilgisi ile Yabancı Dil</a:t>
            </a:r>
          </a:p>
          <a:p>
            <a:r>
              <a:rPr lang="tr-TR" dirty="0"/>
              <a:t>ikinci oturumda ise Matematik ve Fen Bilimleri derslerinden sorular yöneltilecektir.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05264"/>
            <a:ext cx="11205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8. Sınıf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05264"/>
            <a:ext cx="11205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5758408"/>
            <a:ext cx="11205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5574431"/>
            <a:ext cx="11205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3758</TotalTime>
  <Words>1331</Words>
  <Application>Microsoft Office PowerPoint</Application>
  <PresentationFormat>Geniş ekran</PresentationFormat>
  <Paragraphs>417</Paragraphs>
  <Slides>39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57" baseType="lpstr">
      <vt:lpstr>宋体</vt:lpstr>
      <vt:lpstr>Aharoni</vt:lpstr>
      <vt:lpstr>Arial</vt:lpstr>
      <vt:lpstr>Calibri</vt:lpstr>
      <vt:lpstr>Courier New</vt:lpstr>
      <vt:lpstr>Oswald Regular</vt:lpstr>
      <vt:lpstr>Roboto Condensed</vt:lpstr>
      <vt:lpstr>Roboto Light</vt:lpstr>
      <vt:lpstr>Source Sans Pro Light</vt:lpstr>
      <vt:lpstr>华文新魏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Yüzeyler</vt:lpstr>
      <vt:lpstr>PowerPoint Sunusu</vt:lpstr>
      <vt:lpstr>                    LİSELERE YERLEŞTİRME NASIL YAPILACAK?</vt:lpstr>
      <vt:lpstr>SINAVLA ÖĞRENCİ ALAN LİSELER HANGİLERİ?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SINAV ZORUNLU MU? </vt:lpstr>
      <vt:lpstr>SINAVLA ÖĞRENCİ ALAN LİSELERE TERCİH İŞLEMLERİ </vt:lpstr>
      <vt:lpstr>MERKEZİ YERLEŞTİRME NASIL OLACAK? </vt:lpstr>
      <vt:lpstr>MERKEZİ SINAV</vt:lpstr>
      <vt:lpstr>MERKEZİ SINAV</vt:lpstr>
      <vt:lpstr>MERKEZİ SINAV</vt:lpstr>
      <vt:lpstr>MERKEZİ SINAV</vt:lpstr>
      <vt:lpstr>YEREL YERLEŞTİRME NASIL OLACAK? </vt:lpstr>
      <vt:lpstr>ADRESE DAYALI SİSTEM  (YEREL YERLEŞTİRME)</vt:lpstr>
      <vt:lpstr>YEREL YERLEŞTİRME NASIL OLACAK? </vt:lpstr>
      <vt:lpstr>       ADRESE DAYALI SİSTEM</vt:lpstr>
      <vt:lpstr>ADRESE DAYALI SİSTEM</vt:lpstr>
      <vt:lpstr>ADRESE DAYALI SİSTEM</vt:lpstr>
      <vt:lpstr>       ADRESE DAYALI SİSTEM</vt:lpstr>
      <vt:lpstr>ADRESE DAYALI SİSTEM</vt:lpstr>
      <vt:lpstr>ADRESE DAYALI SİSTEM</vt:lpstr>
      <vt:lpstr>ADRESE DAYALI SİSTEM</vt:lpstr>
      <vt:lpstr>ADRESE DAYALI SİSTEM</vt:lpstr>
      <vt:lpstr>ADRESE DAYALI SİSTEM</vt:lpstr>
      <vt:lpstr>ADRESE DAYALI SİSTEM</vt:lpstr>
      <vt:lpstr>ADRESE DAYALI SİSTEM</vt:lpstr>
      <vt:lpstr>PowerPoint Sunusu</vt:lpstr>
      <vt:lpstr>ADRESE DAYALI SİSTEM</vt:lpstr>
      <vt:lpstr>TERCİHLER NASIL YAPILACAK? </vt:lpstr>
      <vt:lpstr>LGS( LİSEYE GEÇİŞ SİSTEMİ) </vt:lpstr>
      <vt:lpstr>ÖZEL LİSELERE YERLEŞTİRME NASIL OLACAK? </vt:lpstr>
      <vt:lpstr>GÜZEL SANATLAR VE SPOR LİSELERİNE YERLEŞTİRME NASIL OLACAK? </vt:lpstr>
      <vt:lpstr>LİSEYE GEÇİŞ SİSTEMİ) </vt:lpstr>
      <vt:lpstr>LGS( LİSEYE GEÇİŞ SİSTEMİ) </vt:lpstr>
      <vt:lpstr>LİSELERE GEÇİŞ SİSTEMİ...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admin</cp:lastModifiedBy>
  <cp:revision>306</cp:revision>
  <dcterms:created xsi:type="dcterms:W3CDTF">2014-09-22T14:05:42Z</dcterms:created>
  <dcterms:modified xsi:type="dcterms:W3CDTF">2022-09-13T12:19:16Z</dcterms:modified>
</cp:coreProperties>
</file>